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5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6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7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8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9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  <p:sldMasterId id="2147483654" r:id="rId3"/>
    <p:sldMasterId id="2147483670" r:id="rId4"/>
    <p:sldMasterId id="2147483673" r:id="rId5"/>
    <p:sldMasterId id="2147483676" r:id="rId6"/>
    <p:sldMasterId id="2147483679" r:id="rId7"/>
    <p:sldMasterId id="2147483682" r:id="rId8"/>
    <p:sldMasterId id="2147483685" r:id="rId9"/>
    <p:sldMasterId id="2147483693" r:id="rId10"/>
  </p:sldMasterIdLst>
  <p:notesMasterIdLst>
    <p:notesMasterId r:id="rId19"/>
  </p:notesMasterIdLst>
  <p:handoutMasterIdLst>
    <p:handoutMasterId r:id="rId20"/>
  </p:handoutMasterIdLst>
  <p:sldIdLst>
    <p:sldId id="359" r:id="rId11"/>
    <p:sldId id="355" r:id="rId12"/>
    <p:sldId id="349" r:id="rId13"/>
    <p:sldId id="357" r:id="rId14"/>
    <p:sldId id="351" r:id="rId15"/>
    <p:sldId id="361" r:id="rId16"/>
    <p:sldId id="348" r:id="rId17"/>
    <p:sldId id="352" r:id="rId18"/>
  </p:sldIdLst>
  <p:sldSz cx="9144000" cy="5143500" type="screen16x9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B423"/>
    <a:srgbClr val="005AA0"/>
    <a:srgbClr val="0A2D6E"/>
    <a:srgbClr val="A0235A"/>
    <a:srgbClr val="F0781E"/>
    <a:srgbClr val="50C8AA"/>
    <a:srgbClr val="D23264"/>
    <a:srgbClr val="326469"/>
    <a:srgbClr val="FFD2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6" autoAdjust="0"/>
    <p:restoredTop sz="80987" autoAdjust="0"/>
  </p:normalViewPr>
  <p:slideViewPr>
    <p:cSldViewPr snapToObjects="1" showGuides="1">
      <p:cViewPr varScale="1">
        <p:scale>
          <a:sx n="120" d="100"/>
          <a:sy n="120" d="100"/>
        </p:scale>
        <p:origin x="-1290" y="-102"/>
      </p:cViewPr>
      <p:guideLst>
        <p:guide orient="horz" pos="2981"/>
        <p:guide orient="horz" pos="855"/>
        <p:guide orient="horz" pos="826"/>
        <p:guide orient="horz" pos="1824"/>
        <p:guide orient="horz" pos="311"/>
        <p:guide orient="horz" pos="554"/>
        <p:guide pos="226"/>
        <p:guide pos="5534"/>
        <p:guide pos="2812"/>
        <p:guide pos="2948"/>
        <p:guide pos="1435"/>
        <p:guide pos="4332"/>
        <p:guide pos="4173"/>
        <p:guide pos="15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6286AD-5EA9-4866-A37C-F6230134725D}" type="datetimeFigureOut">
              <a:rPr lang="de-DE" smtClean="0"/>
              <a:t>09.05.2018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294DAD-F6EC-4137-B0EC-64D05B2A59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4548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6A6037-A285-4C9E-B04C-6DCA60BD155D}" type="datetimeFigureOut">
              <a:rPr lang="de-DE" smtClean="0"/>
              <a:t>09.05.2018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01BAFD-BDF1-4073-A261-64C06A00B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58954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1BAFD-BDF1-4073-A261-64C06A00B82D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1022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1BAFD-BDF1-4073-A261-64C06A00B82D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10228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1BAFD-BDF1-4073-A261-64C06A00B82D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57669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1BAFD-BDF1-4073-A261-64C06A00B82D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4748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Zwischen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59999" y="219600"/>
            <a:ext cx="8425225" cy="33954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defRPr sz="2200" b="1" cap="none" baseline="0">
                <a:solidFill>
                  <a:schemeClr val="accent1"/>
                </a:solidFill>
              </a:defRPr>
            </a:lvl1pPr>
          </a:lstStyle>
          <a:p>
            <a:r>
              <a:rPr lang="de-DE" dirty="0" smtClean="0"/>
              <a:t>Zwischentitel grafisch, Insgesamt Zweizeilig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60000" y="691200"/>
            <a:ext cx="8424000" cy="2675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800"/>
              </a:lnSpc>
              <a:buNone/>
              <a:defRPr sz="2000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Entweder zweizeiliger Titel oder Titel und Subheadline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80236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schspaltig_Erde und Umwe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 smtClean="0"/>
              <a:t>Folientitel, insgesamt zweizeilig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 smtClean="0"/>
              <a:t>Entweder zweizeiliger Titel oder Titel mit Subheader</a:t>
            </a:r>
            <a:endParaRPr lang="de-DE" dirty="0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360001" y="1311275"/>
            <a:ext cx="6264638" cy="12604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7"/>
          </p:nvPr>
        </p:nvSpPr>
        <p:spPr>
          <a:xfrm>
            <a:off x="358775" y="2879999"/>
            <a:ext cx="4105275" cy="1853925"/>
          </a:xfrm>
        </p:spPr>
        <p:txBody>
          <a:bodyPr/>
          <a:lstStyle/>
          <a:p>
            <a:endParaRPr lang="de-DE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8"/>
          </p:nvPr>
        </p:nvSpPr>
        <p:spPr>
          <a:xfrm>
            <a:off x="4679950" y="2879725"/>
            <a:ext cx="4105275" cy="1854200"/>
          </a:xfrm>
        </p:spPr>
        <p:txBody>
          <a:bodyPr/>
          <a:lstStyle/>
          <a:p>
            <a:endParaRPr lang="de-DE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358775" y="2761200"/>
            <a:ext cx="4105275" cy="107950"/>
          </a:xfr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de-DE" dirty="0" smtClean="0"/>
              <a:t>Bildunterschrift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4679949" y="2761200"/>
            <a:ext cx="4105275" cy="107950"/>
          </a:xfr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de-DE" dirty="0" smtClean="0"/>
              <a:t>Bildunterschrift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7987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spaltig_Gesundhe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de-DE" dirty="0" smtClean="0"/>
              <a:t>Folientitel, insgesamt zweizeilig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 smtClean="0"/>
              <a:t>Entweder zweizeiliger Titel oder Titel mit Subheader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5"/>
          </p:nvPr>
        </p:nvSpPr>
        <p:spPr>
          <a:xfrm>
            <a:off x="358775" y="1311275"/>
            <a:ext cx="4105275" cy="34226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4679950" y="1311275"/>
            <a:ext cx="4092575" cy="34226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1057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schspaltig_Gesundhe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de-DE" dirty="0" smtClean="0"/>
              <a:t>Folientitel, insgesamt zweizeilig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 smtClean="0"/>
              <a:t>Entweder zweizeiliger Titel oder Titel mit Subheader</a:t>
            </a:r>
            <a:endParaRPr lang="de-DE" dirty="0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360001" y="1311275"/>
            <a:ext cx="6264638" cy="12604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7"/>
          </p:nvPr>
        </p:nvSpPr>
        <p:spPr>
          <a:xfrm>
            <a:off x="358775" y="2879999"/>
            <a:ext cx="4105275" cy="1853925"/>
          </a:xfrm>
        </p:spPr>
        <p:txBody>
          <a:bodyPr/>
          <a:lstStyle/>
          <a:p>
            <a:endParaRPr lang="de-DE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8"/>
          </p:nvPr>
        </p:nvSpPr>
        <p:spPr>
          <a:xfrm>
            <a:off x="4679950" y="2879725"/>
            <a:ext cx="4105275" cy="1854200"/>
          </a:xfrm>
        </p:spPr>
        <p:txBody>
          <a:bodyPr/>
          <a:lstStyle/>
          <a:p>
            <a:endParaRPr lang="de-DE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358775" y="2761200"/>
            <a:ext cx="4105275" cy="107950"/>
          </a:xfr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de-DE" dirty="0" smtClean="0"/>
              <a:t>Bildunterschrift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4679949" y="2761200"/>
            <a:ext cx="4105275" cy="107950"/>
          </a:xfr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de-DE" dirty="0" smtClean="0"/>
              <a:t>Bildunterschrift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66824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spaltig_Mater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 smtClean="0"/>
              <a:t>Folientitel, insgesamt zweizeilig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 smtClean="0"/>
              <a:t>Entweder zweizeiliger Titel oder Titel mit Subheader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5"/>
          </p:nvPr>
        </p:nvSpPr>
        <p:spPr>
          <a:xfrm>
            <a:off x="358775" y="1311275"/>
            <a:ext cx="4105275" cy="34226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4679950" y="1311275"/>
            <a:ext cx="4092575" cy="34226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44446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schspaltig_Mater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 smtClean="0"/>
              <a:t>Folientitel, insgesamt zweizeilig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 smtClean="0"/>
              <a:t>Entweder zweizeiliger Titel oder Titel mit Subheader</a:t>
            </a:r>
            <a:endParaRPr lang="de-DE" dirty="0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360001" y="1311275"/>
            <a:ext cx="6264638" cy="12604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7"/>
          </p:nvPr>
        </p:nvSpPr>
        <p:spPr>
          <a:xfrm>
            <a:off x="358775" y="2879999"/>
            <a:ext cx="4105275" cy="1853925"/>
          </a:xfrm>
        </p:spPr>
        <p:txBody>
          <a:bodyPr/>
          <a:lstStyle/>
          <a:p>
            <a:endParaRPr lang="de-DE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8"/>
          </p:nvPr>
        </p:nvSpPr>
        <p:spPr>
          <a:xfrm>
            <a:off x="4679950" y="2879725"/>
            <a:ext cx="4105275" cy="1854200"/>
          </a:xfrm>
        </p:spPr>
        <p:txBody>
          <a:bodyPr/>
          <a:lstStyle/>
          <a:p>
            <a:endParaRPr lang="de-DE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358775" y="2761200"/>
            <a:ext cx="4105275" cy="107950"/>
          </a:xfr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de-DE" dirty="0" smtClean="0"/>
              <a:t>Bildunterschrift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4679949" y="2761200"/>
            <a:ext cx="4105275" cy="107950"/>
          </a:xfr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de-DE" dirty="0" smtClean="0"/>
              <a:t>Bildunterschrift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95744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spaltig_Verkehr und Weltra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 smtClean="0"/>
              <a:t>Folientitel, insgesamt zweizeilig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 smtClean="0"/>
              <a:t>Entweder zweizeiliger Titel oder Titel mit Subheader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5"/>
          </p:nvPr>
        </p:nvSpPr>
        <p:spPr>
          <a:xfrm>
            <a:off x="358775" y="1311275"/>
            <a:ext cx="4105275" cy="34226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4679950" y="1311275"/>
            <a:ext cx="4092575" cy="34226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57736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schspaltig_Verkehr und Weltra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 smtClean="0"/>
              <a:t>Folientitel, insgesamt zweizeilig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 smtClean="0"/>
              <a:t>Entweder zweizeiliger Titel oder Titel mit Subheader</a:t>
            </a:r>
            <a:endParaRPr lang="de-DE" dirty="0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360001" y="1311275"/>
            <a:ext cx="6264638" cy="12604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7"/>
          </p:nvPr>
        </p:nvSpPr>
        <p:spPr>
          <a:xfrm>
            <a:off x="358775" y="2879999"/>
            <a:ext cx="4105275" cy="1853925"/>
          </a:xfrm>
        </p:spPr>
        <p:txBody>
          <a:bodyPr/>
          <a:lstStyle/>
          <a:p>
            <a:endParaRPr lang="de-DE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8"/>
          </p:nvPr>
        </p:nvSpPr>
        <p:spPr>
          <a:xfrm>
            <a:off x="4679950" y="2879725"/>
            <a:ext cx="4105275" cy="1854200"/>
          </a:xfrm>
        </p:spPr>
        <p:txBody>
          <a:bodyPr/>
          <a:lstStyle/>
          <a:p>
            <a:endParaRPr lang="de-DE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358775" y="2761200"/>
            <a:ext cx="4105275" cy="107950"/>
          </a:xfr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de-DE" dirty="0" smtClean="0"/>
              <a:t>Bildunterschrift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4679949" y="2761200"/>
            <a:ext cx="4105275" cy="107950"/>
          </a:xfr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de-DE" dirty="0" smtClean="0"/>
              <a:t>Bildunterschrift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27520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spaltig_Schlüsseltechnologi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 smtClean="0"/>
              <a:t>Folientitel, insgesamt zweizeilig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 smtClean="0"/>
              <a:t>Entweder zweizeiliger Titel oder Titel mit Subheader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5"/>
          </p:nvPr>
        </p:nvSpPr>
        <p:spPr>
          <a:xfrm>
            <a:off x="358775" y="1311275"/>
            <a:ext cx="4105275" cy="34226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4679950" y="1311275"/>
            <a:ext cx="4092575" cy="34226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02710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schspaltig_Schlüsseltechnologi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 smtClean="0"/>
              <a:t>Folientitel, insgesamt zweizeilig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 smtClean="0"/>
              <a:t>Entweder zweizeiliger Titel oder Titel mit Subheader</a:t>
            </a:r>
            <a:endParaRPr lang="de-DE" dirty="0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360001" y="1311275"/>
            <a:ext cx="6264638" cy="12604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7"/>
          </p:nvPr>
        </p:nvSpPr>
        <p:spPr>
          <a:xfrm>
            <a:off x="358775" y="2879999"/>
            <a:ext cx="4105275" cy="1853925"/>
          </a:xfrm>
        </p:spPr>
        <p:txBody>
          <a:bodyPr/>
          <a:lstStyle/>
          <a:p>
            <a:endParaRPr lang="de-DE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8"/>
          </p:nvPr>
        </p:nvSpPr>
        <p:spPr>
          <a:xfrm>
            <a:off x="4679950" y="2879725"/>
            <a:ext cx="4105275" cy="1854200"/>
          </a:xfrm>
        </p:spPr>
        <p:txBody>
          <a:bodyPr/>
          <a:lstStyle/>
          <a:p>
            <a:endParaRPr lang="de-DE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358775" y="2761200"/>
            <a:ext cx="4105275" cy="107950"/>
          </a:xfr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de-DE" dirty="0" smtClean="0"/>
              <a:t>Bildunterschrift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4679949" y="2761200"/>
            <a:ext cx="4105275" cy="107950"/>
          </a:xfr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de-DE" dirty="0" smtClean="0"/>
              <a:t>Bildunterschrift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7974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60000" y="1285200"/>
            <a:ext cx="5868000" cy="699686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defRPr sz="2200" b="1" cap="none" baseline="0"/>
            </a:lvl1pPr>
          </a:lstStyle>
          <a:p>
            <a:r>
              <a:rPr lang="de-DE" dirty="0" smtClean="0"/>
              <a:t>Präsentationstitel</a:t>
            </a:r>
            <a:br>
              <a:rPr lang="de-DE" dirty="0" smtClean="0"/>
            </a:br>
            <a:r>
              <a:rPr lang="de-DE" dirty="0" smtClean="0"/>
              <a:t>Auch zweizeilig möglich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60000" y="2113200"/>
            <a:ext cx="5868000" cy="69256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800"/>
              </a:lnSpc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Eventuelle Subheadline,</a:t>
            </a:r>
          </a:p>
          <a:p>
            <a:r>
              <a:rPr lang="de-DE" dirty="0" smtClean="0"/>
              <a:t>ebenfalls zweizeilig möglich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583398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60000" y="219600"/>
            <a:ext cx="8424000" cy="371930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Folientitel, insgesamt zweizeilig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 smtClean="0"/>
              <a:t>Entweder zweizeiliger Titel oder Titel mit Subheader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5"/>
          </p:nvPr>
        </p:nvSpPr>
        <p:spPr>
          <a:xfrm>
            <a:off x="358775" y="1311275"/>
            <a:ext cx="4105275" cy="3422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4679950" y="1311275"/>
            <a:ext cx="4092575" cy="3422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13748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60000" y="219600"/>
            <a:ext cx="8424000" cy="371930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Folientitel, insgesamt zweizeilig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 smtClean="0"/>
              <a:t>Entweder zweizeiliger Titel oder Titel mit Subheader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5"/>
          </p:nvPr>
        </p:nvSpPr>
        <p:spPr>
          <a:xfrm>
            <a:off x="358775" y="1311275"/>
            <a:ext cx="4105275" cy="3422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4679950" y="1311275"/>
            <a:ext cx="4092575" cy="3422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61442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isch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60000" y="219600"/>
            <a:ext cx="8424000" cy="371930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Folientitel, insgesamt zweizeilig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 smtClean="0"/>
              <a:t>Entweder zweizeiliger Titel oder Titel mit Subheader</a:t>
            </a:r>
            <a:endParaRPr lang="de-DE" dirty="0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360001" y="1311275"/>
            <a:ext cx="6264638" cy="12604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7"/>
          </p:nvPr>
        </p:nvSpPr>
        <p:spPr>
          <a:xfrm>
            <a:off x="358775" y="2879999"/>
            <a:ext cx="4105275" cy="18539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8"/>
          </p:nvPr>
        </p:nvSpPr>
        <p:spPr>
          <a:xfrm>
            <a:off x="4679950" y="2879725"/>
            <a:ext cx="4105275" cy="185420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358775" y="2761200"/>
            <a:ext cx="4105275" cy="1079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de-DE" dirty="0" smtClean="0"/>
              <a:t>Bildunterschrift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4679949" y="2761200"/>
            <a:ext cx="4105275" cy="1079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de-DE" dirty="0" smtClean="0"/>
              <a:t>Bildunterschrift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10854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_Energ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59999" y="219600"/>
            <a:ext cx="8425225" cy="339542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2200" b="1" cap="none" baseline="0">
                <a:solidFill>
                  <a:schemeClr val="accent1"/>
                </a:solidFill>
              </a:defRPr>
            </a:lvl1pPr>
          </a:lstStyle>
          <a:p>
            <a:r>
              <a:rPr lang="de-DE" dirty="0" smtClean="0"/>
              <a:t>Zwischentitel grafisch, Insgesamt Zweizeilig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691274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Zweispaltig_Energ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60000" y="219600"/>
            <a:ext cx="8424000" cy="371930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Folientitel, insgesamt zweizeilig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 smtClean="0"/>
              <a:t>Entweder zweizeiliger Titel oder Titel mit Subheader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5"/>
          </p:nvPr>
        </p:nvSpPr>
        <p:spPr>
          <a:xfrm>
            <a:off x="358775" y="1311275"/>
            <a:ext cx="4105275" cy="3422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4679950" y="1311275"/>
            <a:ext cx="4092575" cy="3422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26717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ischspaltig_Energ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60000" y="219600"/>
            <a:ext cx="8424000" cy="371930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Folientitel, insgesamt zweizeilig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 smtClean="0"/>
              <a:t>Entweder zweizeiliger Titel oder Titel mit Subheader</a:t>
            </a:r>
            <a:endParaRPr lang="de-DE" dirty="0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360001" y="1311275"/>
            <a:ext cx="6264638" cy="12604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7"/>
          </p:nvPr>
        </p:nvSpPr>
        <p:spPr>
          <a:xfrm>
            <a:off x="358775" y="2879999"/>
            <a:ext cx="4105275" cy="18539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8"/>
          </p:nvPr>
        </p:nvSpPr>
        <p:spPr>
          <a:xfrm>
            <a:off x="4679950" y="2879725"/>
            <a:ext cx="4105275" cy="185420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358775" y="2761200"/>
            <a:ext cx="4105275" cy="1079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de-DE" dirty="0" smtClean="0"/>
              <a:t>Bildunterschrift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4679949" y="2761200"/>
            <a:ext cx="4105275" cy="1079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de-DE" dirty="0" smtClean="0"/>
              <a:t>Bildunterschrift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93325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_Erde und Umwe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59999" y="219600"/>
            <a:ext cx="8425225" cy="339542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2200" b="1" cap="none" baseline="0">
                <a:solidFill>
                  <a:schemeClr val="accent1"/>
                </a:solidFill>
              </a:defRPr>
            </a:lvl1pPr>
          </a:lstStyle>
          <a:p>
            <a:r>
              <a:rPr lang="de-DE" dirty="0" smtClean="0"/>
              <a:t>Zwischentitel grafisch, Insgesamt Zweizeilig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09948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Zweispaltig_Erde und Umwe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60000" y="219600"/>
            <a:ext cx="8424000" cy="371930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Folientitel, insgesamt zweizeilig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 smtClean="0"/>
              <a:t>Entweder zweizeiliger Titel oder Titel mit Subheader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5"/>
          </p:nvPr>
        </p:nvSpPr>
        <p:spPr>
          <a:xfrm>
            <a:off x="358775" y="1311275"/>
            <a:ext cx="4105275" cy="3422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4679950" y="1311275"/>
            <a:ext cx="4092575" cy="3422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18507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_Gesundhe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59999" y="219600"/>
            <a:ext cx="8425225" cy="339542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2200" b="1" cap="none" baseline="0">
                <a:solidFill>
                  <a:schemeClr val="accent1"/>
                </a:solidFill>
              </a:defRPr>
            </a:lvl1pPr>
          </a:lstStyle>
          <a:p>
            <a:r>
              <a:rPr lang="de-DE" dirty="0" smtClean="0"/>
              <a:t>Zwischentitel grafisch, Insgesamt Zweizeilig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57426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Zweispaltig_Gesundhe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60000" y="219600"/>
            <a:ext cx="8424000" cy="371930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Folientitel, insgesamt zweizeilig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 smtClean="0"/>
              <a:t>Entweder zweizeiliger Titel oder Titel mit Subheader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5"/>
          </p:nvPr>
        </p:nvSpPr>
        <p:spPr>
          <a:xfrm>
            <a:off x="358775" y="1311275"/>
            <a:ext cx="4105275" cy="3422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4679950" y="1311275"/>
            <a:ext cx="4092575" cy="3422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87545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_Verkehr und Weltra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59999" y="219600"/>
            <a:ext cx="8425225" cy="339542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2200" b="1" cap="none" baseline="0">
                <a:solidFill>
                  <a:schemeClr val="accent1"/>
                </a:solidFill>
              </a:defRPr>
            </a:lvl1pPr>
          </a:lstStyle>
          <a:p>
            <a:r>
              <a:rPr lang="de-DE" dirty="0" smtClean="0"/>
              <a:t>Zwischentitel grafisch, Insgesamt Zweizeilig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7854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Zwischenfolie_Varian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59999" y="219600"/>
            <a:ext cx="8425225" cy="33954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defRPr sz="2200" b="1" cap="none" baseline="0">
                <a:solidFill>
                  <a:schemeClr val="accent1"/>
                </a:solidFill>
              </a:defRPr>
            </a:lvl1pPr>
          </a:lstStyle>
          <a:p>
            <a:r>
              <a:rPr lang="de-DE" dirty="0" smtClean="0"/>
              <a:t>Zwischentitel grafisch, Insgesamt Zweizeilig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60000" y="691200"/>
            <a:ext cx="8424000" cy="2675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800"/>
              </a:lnSpc>
              <a:buNone/>
              <a:defRPr sz="2000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Entweder zweizeiliger Titel oder Titel und Subheadline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1659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Zweispaltig_Verkehr und Weltra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60000" y="219600"/>
            <a:ext cx="8424000" cy="371930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Folientitel, insgesamt zweizeilig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 smtClean="0"/>
              <a:t>Entweder zweizeiliger Titel oder Titel mit Subheader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5"/>
          </p:nvPr>
        </p:nvSpPr>
        <p:spPr>
          <a:xfrm>
            <a:off x="358775" y="1311275"/>
            <a:ext cx="4105275" cy="3422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4679950" y="1311275"/>
            <a:ext cx="4092575" cy="3422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60764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_Mater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59999" y="219600"/>
            <a:ext cx="8425225" cy="339542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2200" b="1" cap="none" baseline="0">
                <a:solidFill>
                  <a:schemeClr val="accent1"/>
                </a:solidFill>
              </a:defRPr>
            </a:lvl1pPr>
          </a:lstStyle>
          <a:p>
            <a:r>
              <a:rPr lang="de-DE" dirty="0" smtClean="0"/>
              <a:t>Zwischentitel grafisch, Insgesamt Zweizeilig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247624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Zweispaltig_Mater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60000" y="219600"/>
            <a:ext cx="8424000" cy="371930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Folientitel, insgesamt zweizeilig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 smtClean="0"/>
              <a:t>Entweder zweizeiliger Titel oder Titel mit Subheader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5"/>
          </p:nvPr>
        </p:nvSpPr>
        <p:spPr>
          <a:xfrm>
            <a:off x="358775" y="1311275"/>
            <a:ext cx="4105275" cy="3422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4679950" y="1311275"/>
            <a:ext cx="4092575" cy="3422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90342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_Schlüsseltechnologi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59999" y="219600"/>
            <a:ext cx="8425225" cy="339542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2200" b="1" cap="none" baseline="0">
                <a:solidFill>
                  <a:schemeClr val="accent1"/>
                </a:solidFill>
              </a:defRPr>
            </a:lvl1pPr>
          </a:lstStyle>
          <a:p>
            <a:r>
              <a:rPr lang="de-DE" dirty="0" smtClean="0"/>
              <a:t>Zwischentitel grafisch, Insgesamt Zweizeilig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1385164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Zweispaltig_Schlüsseltechnologi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60000" y="219600"/>
            <a:ext cx="8424000" cy="371930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Folientitel, insgesamt zweizeilig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 smtClean="0"/>
              <a:t>Entweder zweizeiliger Titel oder Titel mit Subheader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5"/>
          </p:nvPr>
        </p:nvSpPr>
        <p:spPr>
          <a:xfrm>
            <a:off x="358775" y="1311275"/>
            <a:ext cx="4105275" cy="3422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4679950" y="1311275"/>
            <a:ext cx="4092575" cy="3422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2408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60000" y="219600"/>
            <a:ext cx="8424000" cy="371930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Folientitel, insgesamt zweizeilig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 smtClean="0"/>
              <a:t>Entweder zweizeiliger Titel oder Titel mit Subheader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5"/>
          </p:nvPr>
        </p:nvSpPr>
        <p:spPr>
          <a:xfrm>
            <a:off x="358775" y="1311275"/>
            <a:ext cx="4105275" cy="3422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4679950" y="1311275"/>
            <a:ext cx="4092575" cy="3422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1649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 smtClean="0"/>
              <a:t>Folientitel, insgesamt zweizeilig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 smtClean="0"/>
              <a:t>Entweder zweizeiliger Titel oder Titel mit Subheader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5"/>
          </p:nvPr>
        </p:nvSpPr>
        <p:spPr>
          <a:xfrm>
            <a:off x="358775" y="1311275"/>
            <a:ext cx="4105275" cy="34226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4679950" y="1311275"/>
            <a:ext cx="4092575" cy="34226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4442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sch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 smtClean="0"/>
              <a:t>Folientitel, insgesamt zweizeilig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 smtClean="0"/>
              <a:t>Entweder zweizeiliger Titel oder Titel mit Subheader</a:t>
            </a:r>
            <a:endParaRPr lang="de-DE" dirty="0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360001" y="1311275"/>
            <a:ext cx="6264638" cy="12604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7"/>
          </p:nvPr>
        </p:nvSpPr>
        <p:spPr>
          <a:xfrm>
            <a:off x="358775" y="2879999"/>
            <a:ext cx="4105275" cy="1853925"/>
          </a:xfrm>
        </p:spPr>
        <p:txBody>
          <a:bodyPr/>
          <a:lstStyle/>
          <a:p>
            <a:endParaRPr lang="de-DE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8"/>
          </p:nvPr>
        </p:nvSpPr>
        <p:spPr>
          <a:xfrm>
            <a:off x="4679950" y="2879725"/>
            <a:ext cx="4105275" cy="1854200"/>
          </a:xfrm>
        </p:spPr>
        <p:txBody>
          <a:bodyPr/>
          <a:lstStyle/>
          <a:p>
            <a:endParaRPr lang="de-DE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358775" y="2761200"/>
            <a:ext cx="4105275" cy="107950"/>
          </a:xfr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de-DE" dirty="0" smtClean="0"/>
              <a:t>Bildunterschrift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4679949" y="2761200"/>
            <a:ext cx="4105275" cy="107950"/>
          </a:xfr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de-DE" dirty="0" smtClean="0"/>
              <a:t>Bildunterschrift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35600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spaltig_Energ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 smtClean="0"/>
              <a:t>Folientitel, insgesamt zweizeilig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 smtClean="0"/>
              <a:t>Entweder zweizeiliger Titel oder Titel mit Subheader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5"/>
          </p:nvPr>
        </p:nvSpPr>
        <p:spPr>
          <a:xfrm>
            <a:off x="358775" y="1311275"/>
            <a:ext cx="4105275" cy="34226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4679950" y="1311275"/>
            <a:ext cx="4092575" cy="34226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0564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schspaltig_Energ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 smtClean="0"/>
              <a:t>Folientitel, insgesamt zweizeilig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 smtClean="0"/>
              <a:t>Entweder zweizeiliger Titel oder Titel mit Subheader</a:t>
            </a:r>
            <a:endParaRPr lang="de-DE" dirty="0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360001" y="1311275"/>
            <a:ext cx="6264638" cy="12604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7"/>
          </p:nvPr>
        </p:nvSpPr>
        <p:spPr>
          <a:xfrm>
            <a:off x="358775" y="2879999"/>
            <a:ext cx="4105275" cy="1853925"/>
          </a:xfrm>
        </p:spPr>
        <p:txBody>
          <a:bodyPr/>
          <a:lstStyle/>
          <a:p>
            <a:endParaRPr lang="de-DE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8"/>
          </p:nvPr>
        </p:nvSpPr>
        <p:spPr>
          <a:xfrm>
            <a:off x="4679950" y="2879725"/>
            <a:ext cx="4105275" cy="1854200"/>
          </a:xfrm>
        </p:spPr>
        <p:txBody>
          <a:bodyPr/>
          <a:lstStyle/>
          <a:p>
            <a:endParaRPr lang="de-DE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358775" y="2761200"/>
            <a:ext cx="4105275" cy="107950"/>
          </a:xfr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de-DE" dirty="0" smtClean="0"/>
              <a:t>Bildunterschrift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4679949" y="2761200"/>
            <a:ext cx="4105275" cy="107950"/>
          </a:xfr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de-DE" dirty="0" smtClean="0"/>
              <a:t>Bildunterschrift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5278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spaltig_Erde und Umwe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 smtClean="0"/>
              <a:t>Folientitel, insgesamt zweizeilig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 smtClean="0"/>
              <a:t>Entweder zweizeiliger Titel oder Titel mit Subheader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5"/>
          </p:nvPr>
        </p:nvSpPr>
        <p:spPr>
          <a:xfrm>
            <a:off x="358775" y="1311275"/>
            <a:ext cx="4105275" cy="34226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4679950" y="1311275"/>
            <a:ext cx="4092575" cy="34226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4721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18" Type="http://schemas.openxmlformats.org/officeDocument/2006/relationships/image" Target="../media/image12.png"/><Relationship Id="rId3" Type="http://schemas.openxmlformats.org/officeDocument/2006/relationships/slideLayout" Target="../slideLayouts/slideLayout21.xml"/><Relationship Id="rId21" Type="http://schemas.openxmlformats.org/officeDocument/2006/relationships/image" Target="../media/image15.png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theme" Target="../theme/theme10.xml"/><Relationship Id="rId2" Type="http://schemas.openxmlformats.org/officeDocument/2006/relationships/slideLayout" Target="../slideLayouts/slideLayout20.xml"/><Relationship Id="rId16" Type="http://schemas.openxmlformats.org/officeDocument/2006/relationships/slideLayout" Target="../slideLayouts/slideLayout34.xml"/><Relationship Id="rId20" Type="http://schemas.openxmlformats.org/officeDocument/2006/relationships/image" Target="../media/image14.png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28.xml"/><Relationship Id="rId19" Type="http://schemas.openxmlformats.org/officeDocument/2006/relationships/image" Target="../media/image13.png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theme" Target="../theme/theme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5.png"/><Relationship Id="rId4" Type="http://schemas.openxmlformats.org/officeDocument/2006/relationships/image" Target="../media/image1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2"/>
            <a:ext cx="9143999" cy="5143499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600"/>
            <a:ext cx="9149927" cy="5151600"/>
          </a:xfrm>
          <a:prstGeom prst="rect">
            <a:avLst/>
          </a:prstGeom>
        </p:spPr>
      </p:pic>
      <p:sp>
        <p:nvSpPr>
          <p:cNvPr id="13" name="Textfeld 12"/>
          <p:cNvSpPr txBox="1"/>
          <p:nvPr userDrawn="1"/>
        </p:nvSpPr>
        <p:spPr>
          <a:xfrm>
            <a:off x="6865200" y="4903200"/>
            <a:ext cx="1019168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900" dirty="0" smtClean="0">
                <a:solidFill>
                  <a:schemeClr val="accent2"/>
                </a:solidFill>
              </a:rPr>
              <a:t>www.helmholtz.de</a:t>
            </a:r>
            <a:endParaRPr lang="de-DE" sz="9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422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92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2"/>
            <a:ext cx="9144000" cy="514350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8100"/>
            <a:ext cx="9149927" cy="5151600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88800"/>
            <a:ext cx="1633538" cy="216694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6930" y="360225"/>
            <a:ext cx="1344538" cy="245269"/>
          </a:xfrm>
          <a:prstGeom prst="rect">
            <a:avLst/>
          </a:prstGeom>
        </p:spPr>
      </p:pic>
      <p:sp>
        <p:nvSpPr>
          <p:cNvPr id="13" name="Textfeld 12"/>
          <p:cNvSpPr txBox="1"/>
          <p:nvPr userDrawn="1"/>
        </p:nvSpPr>
        <p:spPr>
          <a:xfrm>
            <a:off x="6865200" y="4903200"/>
            <a:ext cx="1019168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900" dirty="0" smtClean="0">
                <a:solidFill>
                  <a:srgbClr val="005AA0"/>
                </a:solidFill>
              </a:rPr>
              <a:t>www.helmholtz.de</a:t>
            </a:r>
            <a:endParaRPr lang="de-DE" sz="900" dirty="0">
              <a:solidFill>
                <a:srgbClr val="005A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068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7" r:id="rId14"/>
    <p:sldLayoutId id="2147483708" r:id="rId15"/>
    <p:sldLayoutId id="2147483709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2"/>
            <a:ext cx="9143999" cy="5143499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600"/>
            <a:ext cx="9149927" cy="5151600"/>
          </a:xfrm>
          <a:prstGeom prst="rect">
            <a:avLst/>
          </a:prstGeom>
        </p:spPr>
      </p:pic>
      <p:sp>
        <p:nvSpPr>
          <p:cNvPr id="13" name="Textfeld 12"/>
          <p:cNvSpPr txBox="1"/>
          <p:nvPr userDrawn="1"/>
        </p:nvSpPr>
        <p:spPr>
          <a:xfrm>
            <a:off x="6865200" y="4903200"/>
            <a:ext cx="1019168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900" dirty="0" smtClean="0">
                <a:solidFill>
                  <a:schemeClr val="accent2"/>
                </a:solidFill>
              </a:rPr>
              <a:t>www.helmholtz.de</a:t>
            </a:r>
            <a:endParaRPr lang="de-DE" sz="9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993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9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78000"/>
            <a:ext cx="9144000" cy="271463"/>
          </a:xfrm>
          <a:prstGeom prst="rect">
            <a:avLst/>
          </a:prstGeom>
        </p:spPr>
      </p:pic>
      <p:sp>
        <p:nvSpPr>
          <p:cNvPr id="4" name="Titelplatzhalter 3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4000" cy="37193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 smtClean="0"/>
              <a:t>Folientitel, insgesamt zweizeilig</a:t>
            </a:r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idx="1"/>
          </p:nvPr>
        </p:nvSpPr>
        <p:spPr>
          <a:xfrm>
            <a:off x="360000" y="1311275"/>
            <a:ext cx="8424000" cy="34226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cxnSp>
        <p:nvCxnSpPr>
          <p:cNvPr id="5" name="Gerade Verbindung 4"/>
          <p:cNvCxnSpPr/>
          <p:nvPr userDrawn="1"/>
        </p:nvCxnSpPr>
        <p:spPr>
          <a:xfrm>
            <a:off x="358775" y="1023578"/>
            <a:ext cx="8425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3253" y="4856315"/>
            <a:ext cx="1073123" cy="307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414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200" b="1" kern="1200" cap="none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180000" rtl="0" eaLnBrk="1" latinLnBrk="0" hangingPunct="1">
        <a:lnSpc>
          <a:spcPts val="1800"/>
        </a:lnSpc>
        <a:spcBef>
          <a:spcPts val="1100"/>
        </a:spcBef>
        <a:spcAft>
          <a:spcPts val="0"/>
        </a:spcAft>
        <a:buClr>
          <a:schemeClr val="accent3"/>
        </a:buClr>
        <a:buFont typeface="Wingdings" panose="05000000000000000000" pitchFamily="2" charset="2"/>
        <a:buChar char="§"/>
        <a:tabLst>
          <a:tab pos="180000" algn="l"/>
          <a:tab pos="360000" algn="l"/>
        </a:tabLst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79388" algn="l" defTabSz="9144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80975" algn="l" defTabSz="9144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14375" indent="-174625" algn="l" defTabSz="9144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00125" indent="-285750" algn="l" defTabSz="9144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78000"/>
            <a:ext cx="9144000" cy="271462"/>
          </a:xfrm>
          <a:prstGeom prst="rect">
            <a:avLst/>
          </a:prstGeom>
        </p:spPr>
      </p:pic>
      <p:sp>
        <p:nvSpPr>
          <p:cNvPr id="4" name="Titelplatzhalter 3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4000" cy="37193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 smtClean="0"/>
              <a:t>Folientitel, insgesamt zweizeilig</a:t>
            </a:r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idx="1"/>
          </p:nvPr>
        </p:nvSpPr>
        <p:spPr>
          <a:xfrm>
            <a:off x="360000" y="1311275"/>
            <a:ext cx="8424000" cy="34226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cxnSp>
        <p:nvCxnSpPr>
          <p:cNvPr id="5" name="Gerade Verbindung 4"/>
          <p:cNvCxnSpPr/>
          <p:nvPr userDrawn="1"/>
        </p:nvCxnSpPr>
        <p:spPr>
          <a:xfrm>
            <a:off x="358775" y="1023578"/>
            <a:ext cx="8425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3253" y="4856315"/>
            <a:ext cx="1073123" cy="307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499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200" b="1" kern="1200" cap="none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180000" rtl="0" eaLnBrk="1" latinLnBrk="0" hangingPunct="1">
        <a:lnSpc>
          <a:spcPts val="1800"/>
        </a:lnSpc>
        <a:spcBef>
          <a:spcPts val="1100"/>
        </a:spcBef>
        <a:spcAft>
          <a:spcPts val="0"/>
        </a:spcAft>
        <a:buClr>
          <a:schemeClr val="accent3"/>
        </a:buClr>
        <a:buFont typeface="Wingdings" panose="05000000000000000000" pitchFamily="2" charset="2"/>
        <a:buChar char="§"/>
        <a:tabLst>
          <a:tab pos="180000" algn="l"/>
          <a:tab pos="360000" algn="l"/>
        </a:tabLst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79388" algn="l" defTabSz="9144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80975" algn="l" defTabSz="9144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14375" indent="-174625" algn="l" defTabSz="9144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00125" indent="-285750" algn="l" defTabSz="9144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" y="4878000"/>
            <a:ext cx="9143983" cy="271462"/>
          </a:xfrm>
          <a:prstGeom prst="rect">
            <a:avLst/>
          </a:prstGeom>
        </p:spPr>
      </p:pic>
      <p:sp>
        <p:nvSpPr>
          <p:cNvPr id="4" name="Titelplatzhalter 3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4000" cy="37193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 smtClean="0"/>
              <a:t>Folientitel, insgesamt zweizeilig</a:t>
            </a:r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idx="1"/>
          </p:nvPr>
        </p:nvSpPr>
        <p:spPr>
          <a:xfrm>
            <a:off x="360000" y="1311275"/>
            <a:ext cx="8424000" cy="34226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cxnSp>
        <p:nvCxnSpPr>
          <p:cNvPr id="5" name="Gerade Verbindung 4"/>
          <p:cNvCxnSpPr/>
          <p:nvPr userDrawn="1"/>
        </p:nvCxnSpPr>
        <p:spPr>
          <a:xfrm>
            <a:off x="358775" y="1023578"/>
            <a:ext cx="8425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3253" y="4856315"/>
            <a:ext cx="1073123" cy="307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240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200" b="1" kern="1200" cap="none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180000" rtl="0" eaLnBrk="1" latinLnBrk="0" hangingPunct="1">
        <a:lnSpc>
          <a:spcPts val="1800"/>
        </a:lnSpc>
        <a:spcBef>
          <a:spcPts val="1100"/>
        </a:spcBef>
        <a:spcAft>
          <a:spcPts val="0"/>
        </a:spcAft>
        <a:buClr>
          <a:schemeClr val="accent3"/>
        </a:buClr>
        <a:buFont typeface="Wingdings" panose="05000000000000000000" pitchFamily="2" charset="2"/>
        <a:buChar char="§"/>
        <a:tabLst>
          <a:tab pos="180000" algn="l"/>
          <a:tab pos="360000" algn="l"/>
        </a:tabLst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79388" algn="l" defTabSz="9144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80975" algn="l" defTabSz="9144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14375" indent="-174625" algn="l" defTabSz="9144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00125" indent="-285750" algn="l" defTabSz="9144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" y="4878000"/>
            <a:ext cx="9143983" cy="271462"/>
          </a:xfrm>
          <a:prstGeom prst="rect">
            <a:avLst/>
          </a:prstGeom>
        </p:spPr>
      </p:pic>
      <p:sp>
        <p:nvSpPr>
          <p:cNvPr id="4" name="Titelplatzhalter 3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4000" cy="37193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 smtClean="0"/>
              <a:t>Folientitel, insgesamt zweizeilig</a:t>
            </a:r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idx="1"/>
          </p:nvPr>
        </p:nvSpPr>
        <p:spPr>
          <a:xfrm>
            <a:off x="360000" y="1311275"/>
            <a:ext cx="8424000" cy="34226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cxnSp>
        <p:nvCxnSpPr>
          <p:cNvPr id="8" name="Gerade Verbindung 7"/>
          <p:cNvCxnSpPr/>
          <p:nvPr userDrawn="1"/>
        </p:nvCxnSpPr>
        <p:spPr>
          <a:xfrm>
            <a:off x="358775" y="1023578"/>
            <a:ext cx="8425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3253" y="4856315"/>
            <a:ext cx="1073123" cy="307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686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200" b="1" kern="1200" cap="all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180000" rtl="0" eaLnBrk="1" latinLnBrk="0" hangingPunct="1">
        <a:lnSpc>
          <a:spcPts val="1800"/>
        </a:lnSpc>
        <a:spcBef>
          <a:spcPts val="1100"/>
        </a:spcBef>
        <a:spcAft>
          <a:spcPts val="0"/>
        </a:spcAft>
        <a:buClr>
          <a:schemeClr val="accent3"/>
        </a:buClr>
        <a:buFont typeface="Wingdings" panose="05000000000000000000" pitchFamily="2" charset="2"/>
        <a:buChar char="§"/>
        <a:tabLst>
          <a:tab pos="180000" algn="l"/>
          <a:tab pos="360000" algn="l"/>
        </a:tabLst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79388" algn="l" defTabSz="9144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80975" algn="l" defTabSz="9144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14375" indent="-174625" algn="l" defTabSz="9144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00125" indent="-285750" algn="l" defTabSz="9144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" y="4878000"/>
            <a:ext cx="9143983" cy="271461"/>
          </a:xfrm>
          <a:prstGeom prst="rect">
            <a:avLst/>
          </a:prstGeom>
        </p:spPr>
      </p:pic>
      <p:sp>
        <p:nvSpPr>
          <p:cNvPr id="4" name="Titelplatzhalter 3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4000" cy="37193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 smtClean="0"/>
              <a:t>Folientitel, insgesamt zweizeilig</a:t>
            </a:r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idx="1"/>
          </p:nvPr>
        </p:nvSpPr>
        <p:spPr>
          <a:xfrm>
            <a:off x="360000" y="1311275"/>
            <a:ext cx="8424000" cy="34226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cxnSp>
        <p:nvCxnSpPr>
          <p:cNvPr id="5" name="Gerade Verbindung 4"/>
          <p:cNvCxnSpPr/>
          <p:nvPr userDrawn="1"/>
        </p:nvCxnSpPr>
        <p:spPr>
          <a:xfrm>
            <a:off x="358775" y="1023578"/>
            <a:ext cx="8425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3253" y="4856315"/>
            <a:ext cx="1073123" cy="307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602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200" b="1" kern="1200" cap="none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180000" rtl="0" eaLnBrk="1" latinLnBrk="0" hangingPunct="1">
        <a:lnSpc>
          <a:spcPts val="1800"/>
        </a:lnSpc>
        <a:spcBef>
          <a:spcPts val="1100"/>
        </a:spcBef>
        <a:spcAft>
          <a:spcPts val="0"/>
        </a:spcAft>
        <a:buClr>
          <a:schemeClr val="accent3"/>
        </a:buClr>
        <a:buFont typeface="Wingdings" panose="05000000000000000000" pitchFamily="2" charset="2"/>
        <a:buChar char="§"/>
        <a:tabLst>
          <a:tab pos="180000" algn="l"/>
          <a:tab pos="360000" algn="l"/>
        </a:tabLst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79388" algn="l" defTabSz="9144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80975" algn="l" defTabSz="9144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14375" indent="-174625" algn="l" defTabSz="9144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00125" indent="-285750" algn="l" defTabSz="9144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" y="4878000"/>
            <a:ext cx="9143949" cy="271461"/>
          </a:xfrm>
          <a:prstGeom prst="rect">
            <a:avLst/>
          </a:prstGeom>
        </p:spPr>
      </p:pic>
      <p:sp>
        <p:nvSpPr>
          <p:cNvPr id="4" name="Titelplatzhalter 3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4000" cy="37193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 smtClean="0"/>
              <a:t>Folientitel, insgesamt zweizeilig</a:t>
            </a:r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idx="1"/>
          </p:nvPr>
        </p:nvSpPr>
        <p:spPr>
          <a:xfrm>
            <a:off x="360000" y="1311275"/>
            <a:ext cx="8424000" cy="34226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cxnSp>
        <p:nvCxnSpPr>
          <p:cNvPr id="5" name="Gerade Verbindung 4"/>
          <p:cNvCxnSpPr/>
          <p:nvPr userDrawn="1"/>
        </p:nvCxnSpPr>
        <p:spPr>
          <a:xfrm>
            <a:off x="358775" y="1023578"/>
            <a:ext cx="8425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3253" y="4856315"/>
            <a:ext cx="1073123" cy="307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465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200" b="1" kern="1200" cap="none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180000" rtl="0" eaLnBrk="1" latinLnBrk="0" hangingPunct="1">
        <a:lnSpc>
          <a:spcPts val="1800"/>
        </a:lnSpc>
        <a:spcBef>
          <a:spcPts val="1100"/>
        </a:spcBef>
        <a:spcAft>
          <a:spcPts val="0"/>
        </a:spcAft>
        <a:buClr>
          <a:schemeClr val="accent3"/>
        </a:buClr>
        <a:buFont typeface="Wingdings" panose="05000000000000000000" pitchFamily="2" charset="2"/>
        <a:buChar char="§"/>
        <a:tabLst>
          <a:tab pos="180000" algn="l"/>
          <a:tab pos="360000" algn="l"/>
        </a:tabLst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79388" algn="l" defTabSz="9144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80975" algn="l" defTabSz="9144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14375" indent="-174625" algn="l" defTabSz="9144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00125" indent="-285750" algn="l" defTabSz="9144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" y="4878000"/>
            <a:ext cx="9143949" cy="271460"/>
          </a:xfrm>
          <a:prstGeom prst="rect">
            <a:avLst/>
          </a:prstGeom>
        </p:spPr>
      </p:pic>
      <p:sp>
        <p:nvSpPr>
          <p:cNvPr id="4" name="Titelplatzhalter 3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4000" cy="37193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 smtClean="0"/>
              <a:t>Folientitel, insgesamt zweizeilig</a:t>
            </a:r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idx="1"/>
          </p:nvPr>
        </p:nvSpPr>
        <p:spPr>
          <a:xfrm>
            <a:off x="360000" y="1311275"/>
            <a:ext cx="8424000" cy="34226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cxnSp>
        <p:nvCxnSpPr>
          <p:cNvPr id="5" name="Gerade Verbindung 4"/>
          <p:cNvCxnSpPr/>
          <p:nvPr userDrawn="1"/>
        </p:nvCxnSpPr>
        <p:spPr>
          <a:xfrm>
            <a:off x="358775" y="1023578"/>
            <a:ext cx="8425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3253" y="4856315"/>
            <a:ext cx="1073123" cy="307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553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200" b="1" kern="1200" cap="none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180000" rtl="0" eaLnBrk="1" latinLnBrk="0" hangingPunct="1">
        <a:lnSpc>
          <a:spcPts val="1800"/>
        </a:lnSpc>
        <a:spcBef>
          <a:spcPts val="1100"/>
        </a:spcBef>
        <a:spcAft>
          <a:spcPts val="0"/>
        </a:spcAft>
        <a:buClr>
          <a:schemeClr val="accent3"/>
        </a:buClr>
        <a:buFont typeface="Wingdings" panose="05000000000000000000" pitchFamily="2" charset="2"/>
        <a:buChar char="§"/>
        <a:tabLst>
          <a:tab pos="180000" algn="l"/>
          <a:tab pos="360000" algn="l"/>
        </a:tabLst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79388" algn="l" defTabSz="9144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80975" algn="l" defTabSz="9144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14375" indent="-174625" algn="l" defTabSz="9144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00125" indent="-285750" algn="l" defTabSz="9144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000" dirty="0"/>
              <a:t>Guidelines for the Postdoc Phase within the Helmholtz Association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600" dirty="0"/>
              <a:t>adopted by the Assembly of Members of the </a:t>
            </a:r>
            <a:endParaRPr lang="de-DE" sz="1600" dirty="0"/>
          </a:p>
          <a:p>
            <a:r>
              <a:rPr lang="en-US" sz="1600" dirty="0"/>
              <a:t>Helmholtz Association on April 18, 2018 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380971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Guidelines for </a:t>
            </a:r>
            <a:r>
              <a:rPr lang="en-US" sz="2000" dirty="0" smtClean="0"/>
              <a:t>the Postdoc Phase within the Helmholtz Association</a:t>
            </a:r>
            <a:br>
              <a:rPr lang="en-US" sz="2000" dirty="0" smtClean="0"/>
            </a:br>
            <a:endParaRPr lang="de-DE" sz="20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Definition of the Postdoc Phase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5"/>
          </p:nvPr>
        </p:nvSpPr>
        <p:spPr>
          <a:xfrm>
            <a:off x="358775" y="1311275"/>
            <a:ext cx="8245673" cy="3422650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endParaRPr lang="en-US" sz="18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 smtClean="0"/>
              <a:t>The </a:t>
            </a:r>
            <a:r>
              <a:rPr lang="en-US" sz="1800" dirty="0"/>
              <a:t>postdoc phase is the stage of a researcher’s career that follows their doctoral degree. During this time, researchers further expand their skills and experience for a limited period of time in order to strengthen their scientific profile, and to identify and prepare for their future career paths within or outside of academia.</a:t>
            </a:r>
          </a:p>
        </p:txBody>
      </p:sp>
    </p:spTree>
    <p:extLst>
      <p:ext uri="{BB962C8B-B14F-4D97-AF65-F5344CB8AC3E}">
        <p14:creationId xmlns:p14="http://schemas.microsoft.com/office/powerpoint/2010/main" val="126383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Guidelines for </a:t>
            </a:r>
            <a:r>
              <a:rPr lang="en-US" sz="2000" dirty="0" smtClean="0"/>
              <a:t>the Postdoc Phase within the Helmholtz Association</a:t>
            </a:r>
            <a:br>
              <a:rPr lang="en-US" sz="2000" dirty="0" smtClean="0"/>
            </a:br>
            <a:endParaRPr lang="de-DE" sz="20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Responsibilities I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</a:t>
            </a:r>
            <a:r>
              <a:rPr lang="en-US" b="1" dirty="0"/>
              <a:t>postdoc</a:t>
            </a:r>
            <a:endParaRPr lang="de-DE" b="1" dirty="0"/>
          </a:p>
          <a:p>
            <a:pPr lvl="0"/>
            <a:r>
              <a:rPr lang="en-US" dirty="0"/>
              <a:t>chooses and develops a research </a:t>
            </a:r>
            <a:r>
              <a:rPr lang="en-US" dirty="0" smtClean="0"/>
              <a:t>topic</a:t>
            </a:r>
            <a:r>
              <a:rPr lang="en-US" dirty="0"/>
              <a:t> in agreement with her/his principal </a:t>
            </a:r>
            <a:r>
              <a:rPr lang="en-US" dirty="0" smtClean="0"/>
              <a:t>investigator</a:t>
            </a:r>
          </a:p>
          <a:p>
            <a:pPr lvl="0"/>
            <a:r>
              <a:rPr lang="en-US" dirty="0" smtClean="0"/>
              <a:t>plans </a:t>
            </a:r>
            <a:r>
              <a:rPr lang="en-US" dirty="0"/>
              <a:t>her/his own </a:t>
            </a:r>
            <a:r>
              <a:rPr lang="en-US" dirty="0" smtClean="0"/>
              <a:t>career and independently </a:t>
            </a:r>
            <a:r>
              <a:rPr lang="en-US" dirty="0"/>
              <a:t>obtains </a:t>
            </a:r>
            <a:r>
              <a:rPr lang="en-US" dirty="0" smtClean="0"/>
              <a:t>feedback</a:t>
            </a:r>
            <a:endParaRPr lang="de-DE" dirty="0"/>
          </a:p>
          <a:p>
            <a:pPr lvl="0"/>
            <a:r>
              <a:rPr lang="en-US" dirty="0" smtClean="0"/>
              <a:t>follows </a:t>
            </a:r>
            <a:r>
              <a:rPr lang="en-US" dirty="0"/>
              <a:t>and conveys the principles of good scientific </a:t>
            </a:r>
            <a:r>
              <a:rPr lang="en-US" dirty="0" smtClean="0"/>
              <a:t>practice</a:t>
            </a:r>
            <a:endParaRPr lang="de-DE" dirty="0"/>
          </a:p>
          <a:p>
            <a:pPr lvl="0"/>
            <a:r>
              <a:rPr lang="en-US" dirty="0"/>
              <a:t>strengthens her/his scientific </a:t>
            </a:r>
            <a:r>
              <a:rPr lang="en-US" dirty="0" smtClean="0"/>
              <a:t>profile</a:t>
            </a:r>
            <a:endParaRPr lang="de-DE" dirty="0"/>
          </a:p>
        </p:txBody>
      </p:sp>
      <p:sp>
        <p:nvSpPr>
          <p:cNvPr id="9" name="Inhaltsplatzhalter 8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b="1" dirty="0" smtClean="0"/>
              <a:t>principal investigator</a:t>
            </a:r>
          </a:p>
          <a:p>
            <a:pPr lvl="0"/>
            <a:r>
              <a:rPr lang="en-US" dirty="0" smtClean="0"/>
              <a:t>allows </a:t>
            </a:r>
            <a:r>
              <a:rPr lang="en-US" dirty="0"/>
              <a:t>the postdoc a high level of responsibility and scientific </a:t>
            </a:r>
            <a:r>
              <a:rPr lang="en-US" dirty="0" smtClean="0"/>
              <a:t>freedom</a:t>
            </a:r>
            <a:endParaRPr lang="de-DE" dirty="0"/>
          </a:p>
          <a:p>
            <a:pPr lvl="0"/>
            <a:r>
              <a:rPr lang="en-US" dirty="0"/>
              <a:t>gives constant </a:t>
            </a:r>
            <a:r>
              <a:rPr lang="en-US" dirty="0" smtClean="0"/>
              <a:t>feedback </a:t>
            </a:r>
            <a:endParaRPr lang="de-DE" dirty="0"/>
          </a:p>
          <a:p>
            <a:pPr lvl="0"/>
            <a:r>
              <a:rPr lang="en-US" dirty="0" smtClean="0"/>
              <a:t>follows </a:t>
            </a:r>
            <a:r>
              <a:rPr lang="en-US" dirty="0"/>
              <a:t>and conveys the principles of good scientific </a:t>
            </a:r>
            <a:r>
              <a:rPr lang="en-US" dirty="0" smtClean="0"/>
              <a:t>practice</a:t>
            </a:r>
            <a:endParaRPr lang="de-DE" dirty="0"/>
          </a:p>
          <a:p>
            <a:pPr lvl="0"/>
            <a:r>
              <a:rPr lang="en-US" dirty="0"/>
              <a:t>supports the postdoc in shaping an independent scientific profile </a:t>
            </a:r>
            <a:endParaRPr lang="en-US" dirty="0" smtClean="0"/>
          </a:p>
          <a:p>
            <a:pPr lvl="0"/>
            <a:r>
              <a:rPr lang="en-US" dirty="0" smtClean="0"/>
              <a:t>enables </a:t>
            </a:r>
            <a:r>
              <a:rPr lang="en-US" dirty="0"/>
              <a:t>the postdoc to acquire competencies beyond her/his own </a:t>
            </a:r>
            <a:r>
              <a:rPr lang="en-US" dirty="0" smtClean="0"/>
              <a:t>research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0383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Guidelines for </a:t>
            </a:r>
            <a:r>
              <a:rPr lang="en-US" sz="2000" dirty="0" smtClean="0"/>
              <a:t>the Postdoc Phase within the Helmholtz Association</a:t>
            </a:r>
            <a:br>
              <a:rPr lang="en-US" sz="2000" dirty="0" smtClean="0"/>
            </a:br>
            <a:endParaRPr lang="de-DE" sz="20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Responsibilities II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5"/>
          </p:nvPr>
        </p:nvSpPr>
        <p:spPr>
          <a:xfrm>
            <a:off x="358775" y="1311275"/>
            <a:ext cx="8137661" cy="34226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</a:t>
            </a:r>
            <a:r>
              <a:rPr lang="en-US" b="1" dirty="0"/>
              <a:t>Helmholtz </a:t>
            </a:r>
            <a:r>
              <a:rPr lang="en-US" b="1" dirty="0" smtClean="0"/>
              <a:t>Centers</a:t>
            </a:r>
            <a:endParaRPr lang="en-US" b="1" dirty="0" smtClean="0"/>
          </a:p>
          <a:p>
            <a:r>
              <a:rPr lang="en-US" dirty="0" smtClean="0"/>
              <a:t>provide </a:t>
            </a:r>
            <a:r>
              <a:rPr lang="en-US" dirty="0"/>
              <a:t>the structures and resources for a successful postdoc </a:t>
            </a:r>
            <a:r>
              <a:rPr lang="en-US" dirty="0" smtClean="0"/>
              <a:t>phase</a:t>
            </a:r>
            <a:endParaRPr lang="de-DE" dirty="0"/>
          </a:p>
          <a:p>
            <a:r>
              <a:rPr lang="en-US" dirty="0" smtClean="0"/>
              <a:t>support </a:t>
            </a:r>
            <a:r>
              <a:rPr lang="en-US" dirty="0"/>
              <a:t>the establishment of central points of contact for </a:t>
            </a:r>
            <a:r>
              <a:rPr lang="en-US" dirty="0" smtClean="0"/>
              <a:t>postdocs</a:t>
            </a:r>
          </a:p>
          <a:p>
            <a:r>
              <a:rPr lang="en-US" dirty="0" smtClean="0"/>
              <a:t>ensure </a:t>
            </a:r>
            <a:r>
              <a:rPr lang="en-US" dirty="0"/>
              <a:t>that research is carried out according to the principles of good scientific </a:t>
            </a:r>
            <a:r>
              <a:rPr lang="en-US" dirty="0" smtClean="0"/>
              <a:t>practice</a:t>
            </a:r>
          </a:p>
          <a:p>
            <a:r>
              <a:rPr lang="en-US" dirty="0" smtClean="0"/>
              <a:t>support </a:t>
            </a:r>
            <a:r>
              <a:rPr lang="en-US" dirty="0"/>
              <a:t>the formation of self-organized and self-run postdoc </a:t>
            </a:r>
            <a:r>
              <a:rPr lang="en-US" dirty="0" smtClean="0"/>
              <a:t>networks</a:t>
            </a:r>
          </a:p>
          <a:p>
            <a:r>
              <a:rPr lang="en-US" dirty="0" smtClean="0"/>
              <a:t>aim </a:t>
            </a:r>
            <a:r>
              <a:rPr lang="en-US" dirty="0"/>
              <a:t>to provide optimal support </a:t>
            </a:r>
            <a:r>
              <a:rPr lang="en-US" dirty="0" smtClean="0"/>
              <a:t>for the </a:t>
            </a:r>
            <a:r>
              <a:rPr lang="en-US" dirty="0"/>
              <a:t>balance between professional and private </a:t>
            </a:r>
            <a:r>
              <a:rPr lang="en-US" dirty="0" smtClean="0"/>
              <a:t>life and </a:t>
            </a:r>
            <a:r>
              <a:rPr lang="en-US" dirty="0"/>
              <a:t>especially to ensure family-friendly </a:t>
            </a:r>
            <a:r>
              <a:rPr lang="en-US" dirty="0" smtClean="0"/>
              <a:t>conditions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7228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>
                <a:solidFill>
                  <a:srgbClr val="0A2D6E"/>
                </a:solidFill>
              </a:rPr>
              <a:t>Guidelines for the Postdoc Phase within the Helmholtz Association</a:t>
            </a:r>
            <a:br>
              <a:rPr lang="en-US" sz="2000" dirty="0">
                <a:solidFill>
                  <a:srgbClr val="0A2D6E"/>
                </a:solidFill>
              </a:rPr>
            </a:b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The Course of the Postdoc-Phase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6"/>
          </p:nvPr>
        </p:nvSpPr>
        <p:spPr>
          <a:xfrm>
            <a:off x="360001" y="1311275"/>
            <a:ext cx="8422774" cy="1260475"/>
          </a:xfrm>
        </p:spPr>
        <p:txBody>
          <a:bodyPr/>
          <a:lstStyle/>
          <a:p>
            <a:r>
              <a:rPr lang="en-US" dirty="0" smtClean="0"/>
              <a:t>The principal investigator and </a:t>
            </a:r>
            <a:r>
              <a:rPr lang="en-US" dirty="0"/>
              <a:t>the </a:t>
            </a:r>
            <a:r>
              <a:rPr lang="en-US" dirty="0" smtClean="0"/>
              <a:t>postdoc make an </a:t>
            </a:r>
            <a:r>
              <a:rPr lang="en-US" b="1" dirty="0" smtClean="0"/>
              <a:t>agreement at </a:t>
            </a:r>
            <a:r>
              <a:rPr lang="en-US" b="1" dirty="0"/>
              <a:t>the </a:t>
            </a:r>
            <a:r>
              <a:rPr lang="en-US" b="1" dirty="0" smtClean="0"/>
              <a:t>beginning</a:t>
            </a:r>
            <a:r>
              <a:rPr lang="en-US" dirty="0" smtClean="0"/>
              <a:t> </a:t>
            </a:r>
            <a:r>
              <a:rPr lang="en-US" dirty="0" smtClean="0"/>
              <a:t>on the postdoc’s specific </a:t>
            </a:r>
            <a:r>
              <a:rPr lang="en-US" dirty="0"/>
              <a:t>research and development </a:t>
            </a:r>
            <a:r>
              <a:rPr lang="en-US" dirty="0" smtClean="0"/>
              <a:t>goals and discuss </a:t>
            </a:r>
            <a:r>
              <a:rPr lang="en-US" dirty="0"/>
              <a:t>progress regarding the agreed </a:t>
            </a:r>
            <a:r>
              <a:rPr lang="en-US" dirty="0" smtClean="0"/>
              <a:t>goals at </a:t>
            </a:r>
            <a:r>
              <a:rPr lang="en-US" b="1" dirty="0" smtClean="0"/>
              <a:t>regular </a:t>
            </a:r>
            <a:r>
              <a:rPr lang="en-US" b="1" dirty="0"/>
              <a:t>status </a:t>
            </a:r>
            <a:r>
              <a:rPr lang="en-US" b="1" dirty="0" smtClean="0"/>
              <a:t>meetings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/>
              <a:t>Postdocs should have the possibility to </a:t>
            </a:r>
          </a:p>
          <a:p>
            <a:pPr lvl="1"/>
            <a:r>
              <a:rPr lang="en-US" dirty="0"/>
              <a:t>participate at </a:t>
            </a:r>
            <a:r>
              <a:rPr lang="en-US" dirty="0" smtClean="0"/>
              <a:t>conferences</a:t>
            </a:r>
            <a:endParaRPr lang="en-US" dirty="0"/>
          </a:p>
          <a:p>
            <a:pPr lvl="1"/>
            <a:r>
              <a:rPr lang="en-US" dirty="0"/>
              <a:t>c</a:t>
            </a:r>
            <a:r>
              <a:rPr lang="en-US" dirty="0" smtClean="0"/>
              <a:t>onduct stays </a:t>
            </a:r>
            <a:r>
              <a:rPr lang="en-US" dirty="0"/>
              <a:t>at research institutions and companies in Germany and </a:t>
            </a:r>
            <a:r>
              <a:rPr lang="en-US" dirty="0" smtClean="0"/>
              <a:t>abroad</a:t>
            </a:r>
            <a:endParaRPr lang="en-US" dirty="0"/>
          </a:p>
          <a:p>
            <a:pPr lvl="1"/>
            <a:r>
              <a:rPr lang="en-US" dirty="0"/>
              <a:t>participate in international </a:t>
            </a:r>
            <a:r>
              <a:rPr lang="en-US" dirty="0" smtClean="0"/>
              <a:t>projects</a:t>
            </a:r>
            <a:endParaRPr lang="de-DE" dirty="0"/>
          </a:p>
          <a:p>
            <a:pPr lvl="1"/>
            <a:r>
              <a:rPr lang="en-US" dirty="0"/>
              <a:t>gain experience of personnel management and </a:t>
            </a:r>
            <a:r>
              <a:rPr lang="en-US" dirty="0" smtClean="0"/>
              <a:t>teaching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principal investigator and the postdoc should have </a:t>
            </a:r>
            <a:r>
              <a:rPr lang="en-US" b="1" dirty="0"/>
              <a:t>an in-depth career meeting, </a:t>
            </a:r>
            <a:r>
              <a:rPr lang="en-US" b="1" dirty="0" smtClean="0"/>
              <a:t>at </a:t>
            </a:r>
            <a:r>
              <a:rPr lang="en-US" b="1" dirty="0"/>
              <a:t>the latest in the postdoc’s fourth </a:t>
            </a:r>
            <a:r>
              <a:rPr lang="en-US" b="1" dirty="0" smtClean="0"/>
              <a:t>year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8548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000" dirty="0"/>
              <a:t>Guidelines for the Postdoc Phase within the Helmholtz Association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600" dirty="0"/>
              <a:t>The Creation Process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78454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el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7225402"/>
              </p:ext>
            </p:extLst>
          </p:nvPr>
        </p:nvGraphicFramePr>
        <p:xfrm>
          <a:off x="1079611" y="1311610"/>
          <a:ext cx="7706596" cy="34784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93459"/>
                <a:gridCol w="5313137"/>
              </a:tblGrid>
              <a:tr h="458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 smtClean="0"/>
                        <a:t>Assembly of Members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de-DE" sz="1200" noProof="0" dirty="0" smtClean="0"/>
                        <a:t>April 4, 2017</a:t>
                      </a:r>
                      <a:endParaRPr lang="en-US" altLang="de-DE" sz="1200" noProof="0" dirty="0" smtClean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noProof="0" dirty="0" smtClean="0"/>
                        <a:t>Installment of a working group headed</a:t>
                      </a:r>
                      <a:r>
                        <a:rPr lang="en-US" sz="1200" baseline="0" noProof="0" dirty="0" smtClean="0"/>
                        <a:t> by Sibylle Günter / IPP</a:t>
                      </a:r>
                      <a:endParaRPr lang="en-US" sz="1200" noProof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710">
                <a:tc>
                  <a:txBody>
                    <a:bodyPr/>
                    <a:lstStyle/>
                    <a:p>
                      <a:pPr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de-DE" sz="1200" b="1" noProof="0" dirty="0" smtClean="0"/>
                        <a:t>Workshop</a:t>
                      </a:r>
                      <a:r>
                        <a:rPr lang="en-US" altLang="de-DE" sz="1200" b="1" baseline="0" noProof="0" dirty="0" smtClean="0"/>
                        <a:t> 1</a:t>
                      </a:r>
                      <a:endParaRPr lang="en-US" altLang="de-DE" sz="1200" b="0" baseline="0" noProof="0" dirty="0" smtClean="0"/>
                    </a:p>
                    <a:p>
                      <a:pPr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de-DE" sz="1200" noProof="0" dirty="0" smtClean="0"/>
                        <a:t>June 14, 2017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noProof="0" dirty="0" smtClean="0"/>
                        <a:t>Discussion of core elements of the guidelines</a:t>
                      </a:r>
                    </a:p>
                    <a:p>
                      <a:pPr algn="l"/>
                      <a:r>
                        <a:rPr lang="en-US" sz="1200" noProof="0" dirty="0" smtClean="0"/>
                        <a:t>Guest: </a:t>
                      </a:r>
                      <a:r>
                        <a:rPr lang="en-US" sz="1200" noProof="0" dirty="0" err="1" smtClean="0"/>
                        <a:t>Reinhard</a:t>
                      </a:r>
                      <a:r>
                        <a:rPr lang="en-US" sz="1200" noProof="0" dirty="0" smtClean="0"/>
                        <a:t> </a:t>
                      </a:r>
                      <a:r>
                        <a:rPr lang="en-US" sz="1200" noProof="0" dirty="0" err="1" smtClean="0"/>
                        <a:t>Jahn</a:t>
                      </a:r>
                      <a:r>
                        <a:rPr lang="en-US" sz="1200" noProof="0" dirty="0" smtClean="0"/>
                        <a:t> / MPG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710">
                <a:tc>
                  <a:txBody>
                    <a:bodyPr/>
                    <a:lstStyle/>
                    <a:p>
                      <a:endParaRPr lang="en-US" sz="1200" noProof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noProof="0" dirty="0" smtClean="0"/>
                        <a:t>Compilation </a:t>
                      </a:r>
                      <a:r>
                        <a:rPr lang="en-US" sz="1200" baseline="0" noProof="0" dirty="0" smtClean="0"/>
                        <a:t>of first draft by </a:t>
                      </a:r>
                    </a:p>
                    <a:p>
                      <a:pPr algn="l"/>
                      <a:r>
                        <a:rPr lang="en-US" sz="1200" baseline="0" noProof="0" dirty="0" smtClean="0"/>
                        <a:t>Johannes Freudenreich &amp; Christiane Kasack (Head Office)</a:t>
                      </a:r>
                      <a:endParaRPr lang="en-US" sz="1200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710">
                <a:tc>
                  <a:txBody>
                    <a:bodyPr/>
                    <a:lstStyle/>
                    <a:p>
                      <a:r>
                        <a:rPr lang="en-US" altLang="de-DE" sz="1200" b="1" i="0" noProof="0" dirty="0" smtClean="0"/>
                        <a:t>Workshop</a:t>
                      </a:r>
                      <a:r>
                        <a:rPr lang="en-US" altLang="de-DE" sz="1200" b="1" i="0" baseline="0" noProof="0" dirty="0" smtClean="0"/>
                        <a:t> 2</a:t>
                      </a:r>
                    </a:p>
                    <a:p>
                      <a:r>
                        <a:rPr lang="en-US" sz="1200" baseline="0" noProof="0" dirty="0" smtClean="0"/>
                        <a:t>October 6, 2017</a:t>
                      </a:r>
                      <a:endParaRPr lang="en-US" sz="1200" noProof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noProof="0" dirty="0" smtClean="0"/>
                        <a:t>Discussion of first</a:t>
                      </a:r>
                      <a:r>
                        <a:rPr lang="en-US" sz="1200" baseline="0" noProof="0" dirty="0" smtClean="0"/>
                        <a:t> draft</a:t>
                      </a:r>
                      <a:endParaRPr lang="en-US" sz="1200" noProof="0" dirty="0" smtClean="0"/>
                    </a:p>
                    <a:p>
                      <a:pPr algn="l"/>
                      <a:r>
                        <a:rPr lang="en-US" sz="1200" noProof="0" dirty="0" smtClean="0"/>
                        <a:t>Guest: David Bogle</a:t>
                      </a:r>
                      <a:r>
                        <a:rPr lang="en-US" sz="1200" baseline="0" noProof="0" dirty="0" smtClean="0"/>
                        <a:t> </a:t>
                      </a:r>
                      <a:r>
                        <a:rPr lang="en-US" sz="1200" noProof="0" dirty="0" smtClean="0"/>
                        <a:t>/ UCL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710">
                <a:tc>
                  <a:txBody>
                    <a:bodyPr/>
                    <a:lstStyle/>
                    <a:p>
                      <a:endParaRPr lang="en-US" sz="1200" noProof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noProof="0" dirty="0" smtClean="0"/>
                        <a:t>Feedback</a:t>
                      </a:r>
                      <a:r>
                        <a:rPr lang="en-US" sz="1200" baseline="0" noProof="0" dirty="0" smtClean="0"/>
                        <a:t> from stakeholders on updated draft</a:t>
                      </a:r>
                    </a:p>
                    <a:p>
                      <a:pPr algn="l"/>
                      <a:r>
                        <a:rPr lang="en-US" sz="1200" baseline="0" noProof="0" dirty="0" smtClean="0"/>
                        <a:t>e.g. by Directors of the Helmholtz Centers, Postdoc Associations etc.</a:t>
                      </a:r>
                      <a:endParaRPr lang="en-US" sz="1200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8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de-DE" sz="1200" b="1" i="0" noProof="0" dirty="0" smtClean="0"/>
                        <a:t>Workshop</a:t>
                      </a:r>
                      <a:r>
                        <a:rPr lang="en-US" altLang="de-DE" sz="1200" b="1" i="0" baseline="0" noProof="0" dirty="0" smtClean="0"/>
                        <a:t> 3</a:t>
                      </a:r>
                    </a:p>
                    <a:p>
                      <a:r>
                        <a:rPr lang="en-US" sz="1200" noProof="0" dirty="0" smtClean="0"/>
                        <a:t>January</a:t>
                      </a:r>
                      <a:r>
                        <a:rPr lang="en-US" sz="1200" baseline="0" noProof="0" dirty="0" smtClean="0"/>
                        <a:t> 22, 2018 </a:t>
                      </a:r>
                      <a:endParaRPr lang="en-US" sz="1200" noProof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noProof="0" dirty="0" smtClean="0"/>
                        <a:t>Discussion and incorporation</a:t>
                      </a:r>
                      <a:r>
                        <a:rPr lang="en-US" sz="1200" baseline="0" noProof="0" dirty="0" smtClean="0"/>
                        <a:t> </a:t>
                      </a:r>
                      <a:r>
                        <a:rPr lang="en-US" sz="1200" noProof="0" dirty="0" smtClean="0"/>
                        <a:t>of feedback and finalization</a:t>
                      </a:r>
                      <a:r>
                        <a:rPr lang="en-US" sz="1200" baseline="0" noProof="0" dirty="0" smtClean="0"/>
                        <a:t> of draft</a:t>
                      </a:r>
                      <a:endParaRPr lang="en-US" sz="1200" noProof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noProof="0" dirty="0" smtClean="0"/>
                        <a:t>Guest: </a:t>
                      </a:r>
                      <a:r>
                        <a:rPr lang="en-US" altLang="de-DE" sz="1200" dirty="0" smtClean="0"/>
                        <a:t>Helke Hillebrand / University</a:t>
                      </a:r>
                      <a:r>
                        <a:rPr lang="en-US" altLang="de-DE" sz="1200" baseline="0" dirty="0" smtClean="0"/>
                        <a:t> of</a:t>
                      </a:r>
                      <a:r>
                        <a:rPr lang="en-US" altLang="de-DE" sz="1200" dirty="0" smtClean="0"/>
                        <a:t> Heidelberg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8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 smtClean="0"/>
                        <a:t>Assembly of Members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de-DE" sz="1200" noProof="0" dirty="0" smtClean="0"/>
                        <a:t>April 18, 2018</a:t>
                      </a:r>
                      <a:endParaRPr lang="en-US" altLang="de-DE" sz="1200" noProof="0" dirty="0" smtClean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noProof="0" dirty="0" smtClean="0"/>
                        <a:t>Adoption of the “Guidelines for the Postdoc Phase within the Helmholtz Association” </a:t>
                      </a:r>
                    </a:p>
                    <a:p>
                      <a:pPr algn="l"/>
                      <a:endParaRPr lang="en-US" sz="1200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>
                <a:solidFill>
                  <a:srgbClr val="0A2D6E"/>
                </a:solidFill>
              </a:rPr>
              <a:t>Guidelines for the Postdoc Phase within the Helmholtz Association</a:t>
            </a:r>
            <a:br>
              <a:rPr lang="en-US" sz="2000" dirty="0">
                <a:solidFill>
                  <a:srgbClr val="0A2D6E"/>
                </a:solidFill>
              </a:rPr>
            </a:br>
            <a:r>
              <a:rPr lang="de-DE" sz="2000" dirty="0"/>
              <a:t/>
            </a:r>
            <a:br>
              <a:rPr lang="de-DE" sz="2000" dirty="0"/>
            </a:br>
            <a:endParaRPr lang="en-US" sz="20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Creation Process</a:t>
            </a:r>
            <a:endParaRPr lang="en-US" dirty="0"/>
          </a:p>
        </p:txBody>
      </p:sp>
      <p:sp>
        <p:nvSpPr>
          <p:cNvPr id="18" name="Pfeil nach unten 17"/>
          <p:cNvSpPr/>
          <p:nvPr/>
        </p:nvSpPr>
        <p:spPr>
          <a:xfrm>
            <a:off x="346172" y="1292014"/>
            <a:ext cx="573388" cy="3480072"/>
          </a:xfrm>
          <a:prstGeom prst="downArrow">
            <a:avLst/>
          </a:prstGeom>
          <a:solidFill>
            <a:srgbClr val="8CB423"/>
          </a:solidFill>
          <a:ln>
            <a:solidFill>
              <a:srgbClr val="8CB423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138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>
                <a:solidFill>
                  <a:srgbClr val="0A2D6E"/>
                </a:solidFill>
              </a:rPr>
              <a:t>Guidelines for the Postdoc Phase within the Helmholtz Association</a:t>
            </a:r>
            <a:br>
              <a:rPr lang="en-US" sz="2000" dirty="0">
                <a:solidFill>
                  <a:srgbClr val="0A2D6E"/>
                </a:solidFill>
              </a:rPr>
            </a:b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Members of the Working Group 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6"/>
          </p:nvPr>
        </p:nvSpPr>
        <p:spPr>
          <a:xfrm>
            <a:off x="360000" y="1311275"/>
            <a:ext cx="8568483" cy="3636739"/>
          </a:xfrm>
        </p:spPr>
        <p:txBody>
          <a:bodyPr numCol="2"/>
          <a:lstStyle/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en-US" sz="1200" dirty="0">
                <a:solidFill>
                  <a:srgbClr val="000000"/>
                </a:solidFill>
                <a:ea typeface="Calibri"/>
                <a:cs typeface="Times New Roman"/>
              </a:rPr>
              <a:t>Prof. Dr. </a:t>
            </a:r>
            <a:r>
              <a:rPr lang="en-US" sz="1200" b="1" dirty="0">
                <a:solidFill>
                  <a:srgbClr val="000000"/>
                </a:solidFill>
                <a:ea typeface="Calibri"/>
                <a:cs typeface="Times New Roman"/>
              </a:rPr>
              <a:t>Sibylle Günter </a:t>
            </a:r>
            <a:r>
              <a:rPr lang="en-US" sz="1200" dirty="0">
                <a:solidFill>
                  <a:srgbClr val="000000"/>
                </a:solidFill>
                <a:ea typeface="Calibri"/>
                <a:cs typeface="Times New Roman"/>
              </a:rPr>
              <a:t/>
            </a:r>
            <a:br>
              <a:rPr lang="en-US" sz="1200" dirty="0">
                <a:solidFill>
                  <a:srgbClr val="000000"/>
                </a:solidFill>
                <a:ea typeface="Calibri"/>
                <a:cs typeface="Times New Roman"/>
              </a:rPr>
            </a:br>
            <a:r>
              <a:rPr lang="en-US" sz="1200" dirty="0">
                <a:solidFill>
                  <a:srgbClr val="000000"/>
                </a:solidFill>
                <a:ea typeface="Calibri"/>
                <a:cs typeface="Times New Roman"/>
              </a:rPr>
              <a:t>Max Planck Institute for Plasma Physics </a:t>
            </a:r>
            <a:br>
              <a:rPr lang="en-US" sz="1200" dirty="0">
                <a:solidFill>
                  <a:srgbClr val="000000"/>
                </a:solidFill>
                <a:ea typeface="Calibri"/>
                <a:cs typeface="Times New Roman"/>
              </a:rPr>
            </a:br>
            <a:r>
              <a:rPr lang="en-US" sz="1200" i="1" dirty="0">
                <a:solidFill>
                  <a:srgbClr val="000000"/>
                </a:solidFill>
                <a:ea typeface="Calibri"/>
                <a:cs typeface="Times New Roman"/>
              </a:rPr>
              <a:t>Chair</a:t>
            </a:r>
            <a:endParaRPr lang="de-DE" sz="1200" dirty="0">
              <a:solidFill>
                <a:srgbClr val="000000"/>
              </a:solidFill>
              <a:ea typeface="Calibri"/>
              <a:cs typeface="Times New Roman"/>
            </a:endParaRPr>
          </a:p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de-DE" sz="1200" dirty="0">
                <a:solidFill>
                  <a:srgbClr val="000000"/>
                </a:solidFill>
                <a:ea typeface="Calibri"/>
                <a:cs typeface="Times New Roman"/>
              </a:rPr>
              <a:t>Prof. Dr. </a:t>
            </a:r>
            <a:r>
              <a:rPr lang="de-DE" sz="1200" b="1" dirty="0">
                <a:solidFill>
                  <a:srgbClr val="000000"/>
                </a:solidFill>
                <a:ea typeface="Calibri"/>
                <a:cs typeface="Times New Roman"/>
              </a:rPr>
              <a:t>Martin Lohse </a:t>
            </a:r>
            <a:r>
              <a:rPr lang="de-DE" sz="1200" dirty="0">
                <a:solidFill>
                  <a:srgbClr val="000000"/>
                </a:solidFill>
                <a:ea typeface="Calibri"/>
                <a:cs typeface="Times New Roman"/>
              </a:rPr>
              <a:t/>
            </a:r>
            <a:br>
              <a:rPr lang="de-DE" sz="1200" dirty="0">
                <a:solidFill>
                  <a:srgbClr val="000000"/>
                </a:solidFill>
                <a:ea typeface="Calibri"/>
                <a:cs typeface="Times New Roman"/>
              </a:rPr>
            </a:br>
            <a:r>
              <a:rPr lang="de-DE" sz="1200" dirty="0">
                <a:solidFill>
                  <a:srgbClr val="000000"/>
                </a:solidFill>
                <a:ea typeface="Calibri"/>
                <a:cs typeface="Times New Roman"/>
              </a:rPr>
              <a:t>Max Delbrück Center </a:t>
            </a:r>
            <a:r>
              <a:rPr lang="de-DE" sz="1200" dirty="0" err="1">
                <a:solidFill>
                  <a:srgbClr val="000000"/>
                </a:solidFill>
                <a:ea typeface="Calibri"/>
                <a:cs typeface="Times New Roman"/>
              </a:rPr>
              <a:t>for</a:t>
            </a:r>
            <a:r>
              <a:rPr lang="de-DE" sz="1200" dirty="0">
                <a:solidFill>
                  <a:srgbClr val="000000"/>
                </a:solidFill>
                <a:ea typeface="Calibri"/>
                <a:cs typeface="Times New Roman"/>
              </a:rPr>
              <a:t> </a:t>
            </a:r>
            <a:r>
              <a:rPr lang="de-DE" sz="1200" dirty="0" err="1">
                <a:solidFill>
                  <a:srgbClr val="000000"/>
                </a:solidFill>
                <a:ea typeface="Calibri"/>
                <a:cs typeface="Times New Roman"/>
              </a:rPr>
              <a:t>Molecular</a:t>
            </a:r>
            <a:r>
              <a:rPr lang="de-DE" sz="1200" dirty="0">
                <a:solidFill>
                  <a:srgbClr val="000000"/>
                </a:solidFill>
                <a:ea typeface="Calibri"/>
                <a:cs typeface="Times New Roman"/>
              </a:rPr>
              <a:t> </a:t>
            </a:r>
            <a:r>
              <a:rPr lang="de-DE" sz="1200" dirty="0" err="1">
                <a:solidFill>
                  <a:srgbClr val="000000"/>
                </a:solidFill>
                <a:ea typeface="Calibri"/>
                <a:cs typeface="Times New Roman"/>
              </a:rPr>
              <a:t>Medicine</a:t>
            </a:r>
            <a:endParaRPr lang="de-DE" sz="1200" dirty="0">
              <a:solidFill>
                <a:srgbClr val="000000"/>
              </a:solidFill>
              <a:ea typeface="Calibri"/>
              <a:cs typeface="Times New Roman"/>
            </a:endParaRPr>
          </a:p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de-DE" sz="1200" dirty="0">
                <a:solidFill>
                  <a:srgbClr val="000000"/>
                </a:solidFill>
                <a:ea typeface="Calibri"/>
                <a:cs typeface="Times New Roman"/>
              </a:rPr>
              <a:t>Dr. </a:t>
            </a:r>
            <a:r>
              <a:rPr lang="de-DE" sz="1200" b="1" dirty="0">
                <a:solidFill>
                  <a:srgbClr val="000000"/>
                </a:solidFill>
                <a:ea typeface="Calibri"/>
                <a:cs typeface="Times New Roman"/>
              </a:rPr>
              <a:t>Karsten </a:t>
            </a:r>
            <a:r>
              <a:rPr lang="de-DE" sz="1200" b="1" dirty="0" err="1">
                <a:solidFill>
                  <a:srgbClr val="000000"/>
                </a:solidFill>
                <a:ea typeface="Calibri"/>
                <a:cs typeface="Times New Roman"/>
              </a:rPr>
              <a:t>Wurr</a:t>
            </a:r>
            <a:r>
              <a:rPr lang="de-DE" sz="1200" b="1" dirty="0">
                <a:solidFill>
                  <a:srgbClr val="000000"/>
                </a:solidFill>
                <a:ea typeface="Calibri"/>
                <a:cs typeface="Times New Roman"/>
              </a:rPr>
              <a:t> </a:t>
            </a:r>
            <a:r>
              <a:rPr lang="de-DE" sz="1200" dirty="0">
                <a:solidFill>
                  <a:srgbClr val="000000"/>
                </a:solidFill>
                <a:ea typeface="Calibri"/>
                <a:cs typeface="Times New Roman"/>
              </a:rPr>
              <a:t/>
            </a:r>
            <a:br>
              <a:rPr lang="de-DE" sz="1200" dirty="0">
                <a:solidFill>
                  <a:srgbClr val="000000"/>
                </a:solidFill>
                <a:ea typeface="Calibri"/>
                <a:cs typeface="Times New Roman"/>
              </a:rPr>
            </a:br>
            <a:r>
              <a:rPr lang="de-DE" sz="1200" dirty="0">
                <a:solidFill>
                  <a:srgbClr val="000000"/>
                </a:solidFill>
                <a:ea typeface="Calibri"/>
                <a:cs typeface="Times New Roman"/>
              </a:rPr>
              <a:t>Alfred Wegener Institute</a:t>
            </a:r>
          </a:p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de-DE" sz="1200" dirty="0">
                <a:solidFill>
                  <a:srgbClr val="000000"/>
                </a:solidFill>
                <a:ea typeface="Calibri"/>
                <a:cs typeface="Times New Roman"/>
              </a:rPr>
              <a:t>Prof. Dr. </a:t>
            </a:r>
            <a:r>
              <a:rPr lang="de-DE" sz="1200" b="1" dirty="0">
                <a:solidFill>
                  <a:srgbClr val="000000"/>
                </a:solidFill>
                <a:ea typeface="Calibri"/>
                <a:cs typeface="Times New Roman"/>
              </a:rPr>
              <a:t>Anne Hilgendorff </a:t>
            </a:r>
            <a:r>
              <a:rPr lang="de-DE" sz="1200" dirty="0">
                <a:solidFill>
                  <a:srgbClr val="000000"/>
                </a:solidFill>
                <a:ea typeface="Calibri"/>
                <a:cs typeface="Times New Roman"/>
              </a:rPr>
              <a:t/>
            </a:r>
            <a:br>
              <a:rPr lang="de-DE" sz="1200" dirty="0">
                <a:solidFill>
                  <a:srgbClr val="000000"/>
                </a:solidFill>
                <a:ea typeface="Calibri"/>
                <a:cs typeface="Times New Roman"/>
              </a:rPr>
            </a:br>
            <a:r>
              <a:rPr lang="de-DE" sz="1200" dirty="0">
                <a:solidFill>
                  <a:srgbClr val="000000"/>
                </a:solidFill>
                <a:ea typeface="Calibri"/>
                <a:cs typeface="Times New Roman"/>
              </a:rPr>
              <a:t>Helmholtz Zentrum München</a:t>
            </a:r>
          </a:p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de-DE" sz="1200" dirty="0">
                <a:solidFill>
                  <a:srgbClr val="000000"/>
                </a:solidFill>
                <a:ea typeface="Calibri"/>
                <a:cs typeface="Times New Roman"/>
              </a:rPr>
              <a:t>Dr. </a:t>
            </a:r>
            <a:r>
              <a:rPr lang="de-DE" sz="1200" b="1" dirty="0">
                <a:solidFill>
                  <a:srgbClr val="000000"/>
                </a:solidFill>
                <a:ea typeface="Calibri"/>
                <a:cs typeface="Times New Roman"/>
              </a:rPr>
              <a:t>Barbara Janssens </a:t>
            </a:r>
            <a:r>
              <a:rPr lang="de-DE" sz="1200" dirty="0">
                <a:solidFill>
                  <a:srgbClr val="000000"/>
                </a:solidFill>
                <a:ea typeface="Calibri"/>
                <a:cs typeface="Times New Roman"/>
              </a:rPr>
              <a:t/>
            </a:r>
            <a:br>
              <a:rPr lang="de-DE" sz="1200" dirty="0">
                <a:solidFill>
                  <a:srgbClr val="000000"/>
                </a:solidFill>
                <a:ea typeface="Calibri"/>
                <a:cs typeface="Times New Roman"/>
              </a:rPr>
            </a:br>
            <a:r>
              <a:rPr lang="de-DE" sz="1200" dirty="0">
                <a:solidFill>
                  <a:srgbClr val="000000"/>
                </a:solidFill>
                <a:ea typeface="Calibri"/>
                <a:cs typeface="Times New Roman"/>
              </a:rPr>
              <a:t>German Cancer Research </a:t>
            </a:r>
            <a:r>
              <a:rPr lang="de-DE" sz="1200" dirty="0" err="1">
                <a:solidFill>
                  <a:srgbClr val="000000"/>
                </a:solidFill>
                <a:ea typeface="Calibri"/>
                <a:cs typeface="Times New Roman"/>
              </a:rPr>
              <a:t>Centre</a:t>
            </a:r>
            <a:endParaRPr lang="de-DE" sz="1200" dirty="0">
              <a:solidFill>
                <a:srgbClr val="000000"/>
              </a:solidFill>
              <a:ea typeface="Calibri"/>
              <a:cs typeface="Times New Roman"/>
            </a:endParaRPr>
          </a:p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de-DE" sz="1200" dirty="0">
                <a:solidFill>
                  <a:srgbClr val="000000"/>
                </a:solidFill>
                <a:ea typeface="Calibri"/>
                <a:cs typeface="Times New Roman"/>
              </a:rPr>
              <a:t>Dr. </a:t>
            </a:r>
            <a:r>
              <a:rPr lang="de-DE" sz="1200" b="1" dirty="0">
                <a:solidFill>
                  <a:srgbClr val="000000"/>
                </a:solidFill>
                <a:ea typeface="Calibri"/>
                <a:cs typeface="Times New Roman"/>
              </a:rPr>
              <a:t>Lisa Wagner</a:t>
            </a:r>
            <a:r>
              <a:rPr lang="de-DE" sz="1200" dirty="0">
                <a:solidFill>
                  <a:srgbClr val="000000"/>
                </a:solidFill>
                <a:ea typeface="Calibri"/>
                <a:cs typeface="Times New Roman"/>
              </a:rPr>
              <a:t/>
            </a:r>
            <a:br>
              <a:rPr lang="de-DE" sz="1200" dirty="0">
                <a:solidFill>
                  <a:srgbClr val="000000"/>
                </a:solidFill>
                <a:ea typeface="Calibri"/>
                <a:cs typeface="Times New Roman"/>
              </a:rPr>
            </a:br>
            <a:r>
              <a:rPr lang="de-DE" sz="1200" dirty="0">
                <a:solidFill>
                  <a:srgbClr val="000000"/>
                </a:solidFill>
                <a:ea typeface="Calibri"/>
                <a:cs typeface="Times New Roman"/>
              </a:rPr>
              <a:t>Max Delbrück Center </a:t>
            </a:r>
            <a:r>
              <a:rPr lang="de-DE" sz="1200" dirty="0" err="1">
                <a:solidFill>
                  <a:srgbClr val="000000"/>
                </a:solidFill>
                <a:ea typeface="Calibri"/>
                <a:cs typeface="Times New Roman"/>
              </a:rPr>
              <a:t>for</a:t>
            </a:r>
            <a:r>
              <a:rPr lang="de-DE" sz="1200" dirty="0">
                <a:solidFill>
                  <a:srgbClr val="000000"/>
                </a:solidFill>
                <a:ea typeface="Calibri"/>
                <a:cs typeface="Times New Roman"/>
              </a:rPr>
              <a:t> </a:t>
            </a:r>
            <a:r>
              <a:rPr lang="de-DE" sz="1200" dirty="0" err="1">
                <a:solidFill>
                  <a:srgbClr val="000000"/>
                </a:solidFill>
                <a:ea typeface="Calibri"/>
                <a:cs typeface="Times New Roman"/>
              </a:rPr>
              <a:t>Molecular</a:t>
            </a:r>
            <a:r>
              <a:rPr lang="de-DE" sz="1200" dirty="0">
                <a:solidFill>
                  <a:srgbClr val="000000"/>
                </a:solidFill>
                <a:ea typeface="Calibri"/>
                <a:cs typeface="Times New Roman"/>
              </a:rPr>
              <a:t> </a:t>
            </a:r>
            <a:r>
              <a:rPr lang="de-DE" sz="1200" dirty="0" err="1">
                <a:solidFill>
                  <a:srgbClr val="000000"/>
                </a:solidFill>
                <a:ea typeface="Calibri"/>
                <a:cs typeface="Times New Roman"/>
              </a:rPr>
              <a:t>Medicine</a:t>
            </a:r>
            <a:endParaRPr lang="de-DE" sz="1200" dirty="0">
              <a:solidFill>
                <a:srgbClr val="000000"/>
              </a:solidFill>
              <a:ea typeface="Calibri"/>
              <a:cs typeface="Times New Roman"/>
            </a:endParaRPr>
          </a:p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en-US" sz="1200" dirty="0" smtClean="0">
                <a:solidFill>
                  <a:srgbClr val="000000"/>
                </a:solidFill>
                <a:ea typeface="Calibri"/>
                <a:cs typeface="Times New Roman"/>
              </a:rPr>
              <a:t>Dr</a:t>
            </a:r>
            <a:r>
              <a:rPr lang="en-US" sz="1200" dirty="0">
                <a:solidFill>
                  <a:srgbClr val="000000"/>
                </a:solidFill>
                <a:ea typeface="Calibri"/>
                <a:cs typeface="Times New Roman"/>
              </a:rPr>
              <a:t>. </a:t>
            </a:r>
            <a:r>
              <a:rPr lang="en-US" sz="1200" b="1" dirty="0">
                <a:solidFill>
                  <a:srgbClr val="000000"/>
                </a:solidFill>
                <a:ea typeface="Calibri"/>
                <a:cs typeface="Times New Roman"/>
              </a:rPr>
              <a:t>Iris </a:t>
            </a:r>
            <a:r>
              <a:rPr lang="en-US" sz="1200" b="1" dirty="0" err="1">
                <a:solidFill>
                  <a:srgbClr val="000000"/>
                </a:solidFill>
                <a:ea typeface="Calibri"/>
                <a:cs typeface="Times New Roman"/>
              </a:rPr>
              <a:t>Köhler</a:t>
            </a:r>
            <a:r>
              <a:rPr lang="en-US" sz="1200" b="1" dirty="0">
                <a:solidFill>
                  <a:srgbClr val="000000"/>
                </a:solidFill>
                <a:ea typeface="Calibri"/>
                <a:cs typeface="Times New Roman"/>
              </a:rPr>
              <a:t> </a:t>
            </a:r>
            <a:r>
              <a:rPr lang="en-US" sz="1200" dirty="0">
                <a:solidFill>
                  <a:srgbClr val="000000"/>
                </a:solidFill>
                <a:ea typeface="Calibri"/>
                <a:cs typeface="Times New Roman"/>
              </a:rPr>
              <a:t/>
            </a:r>
            <a:br>
              <a:rPr lang="en-US" sz="1200" dirty="0">
                <a:solidFill>
                  <a:srgbClr val="000000"/>
                </a:solidFill>
                <a:ea typeface="Calibri"/>
                <a:cs typeface="Times New Roman"/>
              </a:rPr>
            </a:br>
            <a:r>
              <a:rPr lang="en-US" sz="1200" dirty="0">
                <a:solidFill>
                  <a:srgbClr val="000000"/>
                </a:solidFill>
                <a:ea typeface="Calibri"/>
                <a:cs typeface="Times New Roman"/>
              </a:rPr>
              <a:t>Helmholtz Centre for Environmental Research</a:t>
            </a:r>
            <a:endParaRPr lang="de-DE" sz="1200" dirty="0">
              <a:solidFill>
                <a:srgbClr val="000000"/>
              </a:solidFill>
              <a:ea typeface="Calibri"/>
              <a:cs typeface="Times New Roman"/>
            </a:endParaRPr>
          </a:p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de-DE" sz="1200" dirty="0" smtClean="0">
                <a:solidFill>
                  <a:srgbClr val="000000"/>
                </a:solidFill>
                <a:ea typeface="Calibri"/>
                <a:cs typeface="Times New Roman"/>
              </a:rPr>
              <a:t>Dr</a:t>
            </a:r>
            <a:r>
              <a:rPr lang="de-DE" sz="1200" dirty="0">
                <a:solidFill>
                  <a:srgbClr val="000000"/>
                </a:solidFill>
                <a:ea typeface="Calibri"/>
                <a:cs typeface="Times New Roman"/>
              </a:rPr>
              <a:t>. </a:t>
            </a:r>
            <a:r>
              <a:rPr lang="de-DE" sz="1200" b="1" dirty="0">
                <a:solidFill>
                  <a:srgbClr val="000000"/>
                </a:solidFill>
                <a:ea typeface="Calibri"/>
                <a:cs typeface="Times New Roman"/>
              </a:rPr>
              <a:t>Claudia Kleinwächter </a:t>
            </a:r>
            <a:r>
              <a:rPr lang="de-DE" sz="1200" dirty="0">
                <a:solidFill>
                  <a:srgbClr val="000000"/>
                </a:solidFill>
                <a:ea typeface="Calibri"/>
                <a:cs typeface="Times New Roman"/>
              </a:rPr>
              <a:t/>
            </a:r>
            <a:br>
              <a:rPr lang="de-DE" sz="1200" dirty="0">
                <a:solidFill>
                  <a:srgbClr val="000000"/>
                </a:solidFill>
                <a:ea typeface="Calibri"/>
                <a:cs typeface="Times New Roman"/>
              </a:rPr>
            </a:br>
            <a:r>
              <a:rPr lang="de-DE" sz="1200" dirty="0">
                <a:solidFill>
                  <a:srgbClr val="000000"/>
                </a:solidFill>
                <a:ea typeface="Calibri"/>
                <a:cs typeface="Times New Roman"/>
              </a:rPr>
              <a:t>GEOMAR Helmholtz </a:t>
            </a:r>
            <a:r>
              <a:rPr lang="de-DE" sz="1200" dirty="0" err="1">
                <a:solidFill>
                  <a:srgbClr val="000000"/>
                </a:solidFill>
                <a:ea typeface="Calibri"/>
                <a:cs typeface="Times New Roman"/>
              </a:rPr>
              <a:t>Centre</a:t>
            </a:r>
            <a:r>
              <a:rPr lang="de-DE" sz="1200" dirty="0">
                <a:solidFill>
                  <a:srgbClr val="000000"/>
                </a:solidFill>
                <a:ea typeface="Calibri"/>
                <a:cs typeface="Times New Roman"/>
              </a:rPr>
              <a:t> </a:t>
            </a:r>
            <a:r>
              <a:rPr lang="de-DE" sz="1200" dirty="0" err="1">
                <a:solidFill>
                  <a:srgbClr val="000000"/>
                </a:solidFill>
                <a:ea typeface="Calibri"/>
                <a:cs typeface="Times New Roman"/>
              </a:rPr>
              <a:t>for</a:t>
            </a:r>
            <a:r>
              <a:rPr lang="de-DE" sz="1200" dirty="0">
                <a:solidFill>
                  <a:srgbClr val="000000"/>
                </a:solidFill>
                <a:ea typeface="Calibri"/>
                <a:cs typeface="Times New Roman"/>
              </a:rPr>
              <a:t> </a:t>
            </a:r>
            <a:r>
              <a:rPr lang="de-DE" sz="1200" dirty="0" err="1">
                <a:solidFill>
                  <a:srgbClr val="000000"/>
                </a:solidFill>
                <a:ea typeface="Calibri"/>
                <a:cs typeface="Times New Roman"/>
              </a:rPr>
              <a:t>Ocean</a:t>
            </a:r>
            <a:r>
              <a:rPr lang="de-DE" sz="1200" dirty="0">
                <a:solidFill>
                  <a:srgbClr val="000000"/>
                </a:solidFill>
                <a:ea typeface="Calibri"/>
                <a:cs typeface="Times New Roman"/>
              </a:rPr>
              <a:t> Research</a:t>
            </a:r>
          </a:p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de-DE" sz="1200" dirty="0">
                <a:solidFill>
                  <a:srgbClr val="000000"/>
                </a:solidFill>
                <a:ea typeface="Calibri"/>
                <a:cs typeface="Times New Roman"/>
              </a:rPr>
              <a:t>Dr. </a:t>
            </a:r>
            <a:r>
              <a:rPr lang="de-DE" sz="1200" b="1" dirty="0">
                <a:solidFill>
                  <a:srgbClr val="000000"/>
                </a:solidFill>
                <a:ea typeface="Calibri"/>
                <a:cs typeface="Times New Roman"/>
              </a:rPr>
              <a:t>Katharina Klein </a:t>
            </a:r>
            <a:r>
              <a:rPr lang="de-DE" sz="1200" dirty="0">
                <a:solidFill>
                  <a:srgbClr val="000000"/>
                </a:solidFill>
                <a:ea typeface="Calibri"/>
                <a:cs typeface="Times New Roman"/>
              </a:rPr>
              <a:t>/ PD Dr. med. </a:t>
            </a:r>
            <a:r>
              <a:rPr lang="de-DE" sz="1200" b="1" dirty="0">
                <a:solidFill>
                  <a:srgbClr val="000000"/>
                </a:solidFill>
                <a:ea typeface="Calibri"/>
                <a:cs typeface="Times New Roman"/>
              </a:rPr>
              <a:t>David Elmenhorst </a:t>
            </a:r>
            <a:r>
              <a:rPr lang="de-DE" sz="1200" dirty="0">
                <a:solidFill>
                  <a:srgbClr val="000000"/>
                </a:solidFill>
                <a:ea typeface="Calibri"/>
                <a:cs typeface="Times New Roman"/>
              </a:rPr>
              <a:t/>
            </a:r>
            <a:br>
              <a:rPr lang="de-DE" sz="1200" dirty="0">
                <a:solidFill>
                  <a:srgbClr val="000000"/>
                </a:solidFill>
                <a:ea typeface="Calibri"/>
                <a:cs typeface="Times New Roman"/>
              </a:rPr>
            </a:br>
            <a:r>
              <a:rPr lang="de-DE" sz="1200" dirty="0">
                <a:solidFill>
                  <a:srgbClr val="000000"/>
                </a:solidFill>
                <a:ea typeface="Calibri"/>
                <a:cs typeface="Times New Roman"/>
              </a:rPr>
              <a:t>Forschungszentrum Jülich</a:t>
            </a:r>
          </a:p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de-DE" sz="1200" dirty="0">
                <a:solidFill>
                  <a:srgbClr val="000000"/>
                </a:solidFill>
                <a:ea typeface="Calibri"/>
                <a:cs typeface="Times New Roman"/>
              </a:rPr>
              <a:t>Dr. </a:t>
            </a:r>
            <a:r>
              <a:rPr lang="de-DE" sz="1200" b="1" dirty="0">
                <a:solidFill>
                  <a:srgbClr val="000000"/>
                </a:solidFill>
                <a:ea typeface="Calibri"/>
                <a:cs typeface="Times New Roman"/>
              </a:rPr>
              <a:t>Isolde von Bülow </a:t>
            </a:r>
            <a:r>
              <a:rPr lang="de-DE" sz="1200" dirty="0">
                <a:solidFill>
                  <a:srgbClr val="000000"/>
                </a:solidFill>
                <a:ea typeface="Calibri"/>
                <a:cs typeface="Times New Roman"/>
              </a:rPr>
              <a:t/>
            </a:r>
            <a:br>
              <a:rPr lang="de-DE" sz="1200" dirty="0">
                <a:solidFill>
                  <a:srgbClr val="000000"/>
                </a:solidFill>
                <a:ea typeface="Calibri"/>
                <a:cs typeface="Times New Roman"/>
              </a:rPr>
            </a:br>
            <a:r>
              <a:rPr lang="de-DE" sz="1200" dirty="0">
                <a:solidFill>
                  <a:srgbClr val="000000"/>
                </a:solidFill>
                <a:ea typeface="Calibri"/>
                <a:cs typeface="Times New Roman"/>
              </a:rPr>
              <a:t>LMU </a:t>
            </a:r>
            <a:r>
              <a:rPr lang="de-DE" sz="1200" dirty="0" err="1">
                <a:solidFill>
                  <a:srgbClr val="000000"/>
                </a:solidFill>
                <a:ea typeface="Calibri"/>
                <a:cs typeface="Times New Roman"/>
              </a:rPr>
              <a:t>Munich</a:t>
            </a:r>
            <a:endParaRPr lang="de-DE" sz="1200" dirty="0">
              <a:solidFill>
                <a:srgbClr val="000000"/>
              </a:solidFill>
              <a:ea typeface="Calibri"/>
              <a:cs typeface="Times New Roman"/>
            </a:endParaRPr>
          </a:p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de-DE" sz="1200" dirty="0">
                <a:solidFill>
                  <a:srgbClr val="000000"/>
                </a:solidFill>
                <a:ea typeface="Calibri"/>
                <a:cs typeface="Times New Roman"/>
              </a:rPr>
              <a:t>Dr. </a:t>
            </a:r>
            <a:r>
              <a:rPr lang="de-DE" sz="1200" b="1" dirty="0">
                <a:solidFill>
                  <a:srgbClr val="000000"/>
                </a:solidFill>
                <a:ea typeface="Calibri"/>
                <a:cs typeface="Times New Roman"/>
              </a:rPr>
              <a:t>Beate Scholz </a:t>
            </a:r>
            <a:r>
              <a:rPr lang="de-DE" sz="1200" dirty="0">
                <a:solidFill>
                  <a:srgbClr val="000000"/>
                </a:solidFill>
                <a:ea typeface="Calibri"/>
                <a:cs typeface="Times New Roman"/>
              </a:rPr>
              <a:t/>
            </a:r>
            <a:br>
              <a:rPr lang="de-DE" sz="1200" dirty="0">
                <a:solidFill>
                  <a:srgbClr val="000000"/>
                </a:solidFill>
                <a:ea typeface="Calibri"/>
                <a:cs typeface="Times New Roman"/>
              </a:rPr>
            </a:br>
            <a:r>
              <a:rPr lang="de-DE" sz="1200" dirty="0" err="1">
                <a:solidFill>
                  <a:srgbClr val="000000"/>
                </a:solidFill>
                <a:ea typeface="Calibri"/>
                <a:cs typeface="Times New Roman"/>
              </a:rPr>
              <a:t>Scholz</a:t>
            </a:r>
            <a:r>
              <a:rPr lang="de-DE" sz="1200" dirty="0">
                <a:solidFill>
                  <a:srgbClr val="000000"/>
                </a:solidFill>
                <a:ea typeface="Calibri"/>
                <a:cs typeface="Times New Roman"/>
              </a:rPr>
              <a:t> CTC GmbH</a:t>
            </a:r>
          </a:p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en-US" sz="1200" dirty="0">
                <a:solidFill>
                  <a:srgbClr val="000000"/>
                </a:solidFill>
                <a:ea typeface="Calibri"/>
                <a:cs typeface="Times New Roman"/>
              </a:rPr>
              <a:t>Dr. </a:t>
            </a:r>
            <a:r>
              <a:rPr lang="en-US" sz="1200" b="1" dirty="0">
                <a:solidFill>
                  <a:srgbClr val="000000"/>
                </a:solidFill>
                <a:ea typeface="Calibri"/>
                <a:cs typeface="Times New Roman"/>
              </a:rPr>
              <a:t>Christiane Kasack </a:t>
            </a:r>
            <a:r>
              <a:rPr lang="en-US" sz="1200" dirty="0">
                <a:solidFill>
                  <a:srgbClr val="000000"/>
                </a:solidFill>
                <a:ea typeface="Calibri"/>
                <a:cs typeface="Times New Roman"/>
              </a:rPr>
              <a:t/>
            </a:r>
            <a:br>
              <a:rPr lang="en-US" sz="1200" dirty="0">
                <a:solidFill>
                  <a:srgbClr val="000000"/>
                </a:solidFill>
                <a:ea typeface="Calibri"/>
                <a:cs typeface="Times New Roman"/>
              </a:rPr>
            </a:br>
            <a:r>
              <a:rPr lang="en-US" sz="1200" dirty="0">
                <a:solidFill>
                  <a:srgbClr val="000000"/>
                </a:solidFill>
                <a:ea typeface="Calibri"/>
                <a:cs typeface="Times New Roman"/>
              </a:rPr>
              <a:t>Head Office Helmholtz Association</a:t>
            </a:r>
            <a:endParaRPr lang="de-DE" sz="1200" dirty="0">
              <a:solidFill>
                <a:srgbClr val="000000"/>
              </a:solidFill>
              <a:ea typeface="Calibri"/>
              <a:cs typeface="Times New Roman"/>
            </a:endParaRPr>
          </a:p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en-US" sz="1200" dirty="0">
                <a:solidFill>
                  <a:srgbClr val="000000"/>
                </a:solidFill>
                <a:ea typeface="Calibri"/>
                <a:cs typeface="Times New Roman"/>
              </a:rPr>
              <a:t>Dr. </a:t>
            </a:r>
            <a:r>
              <a:rPr lang="en-US" sz="1200" b="1" dirty="0">
                <a:solidFill>
                  <a:srgbClr val="000000"/>
                </a:solidFill>
                <a:ea typeface="Calibri"/>
                <a:cs typeface="Times New Roman"/>
              </a:rPr>
              <a:t>Johannes Freudenreich </a:t>
            </a:r>
            <a:r>
              <a:rPr lang="en-US" sz="1200" dirty="0">
                <a:solidFill>
                  <a:srgbClr val="000000"/>
                </a:solidFill>
                <a:ea typeface="Calibri"/>
                <a:cs typeface="Times New Roman"/>
              </a:rPr>
              <a:t/>
            </a:r>
            <a:br>
              <a:rPr lang="en-US" sz="1200" dirty="0">
                <a:solidFill>
                  <a:srgbClr val="000000"/>
                </a:solidFill>
                <a:ea typeface="Calibri"/>
                <a:cs typeface="Times New Roman"/>
              </a:rPr>
            </a:br>
            <a:r>
              <a:rPr lang="en-US" sz="1200" dirty="0">
                <a:solidFill>
                  <a:srgbClr val="000000"/>
                </a:solidFill>
                <a:ea typeface="Calibri"/>
                <a:cs typeface="Times New Roman"/>
              </a:rPr>
              <a:t>Head Office Helmholtz Association </a:t>
            </a:r>
            <a:br>
              <a:rPr lang="en-US" sz="1200" dirty="0">
                <a:solidFill>
                  <a:srgbClr val="000000"/>
                </a:solidFill>
                <a:ea typeface="Calibri"/>
                <a:cs typeface="Times New Roman"/>
              </a:rPr>
            </a:br>
            <a:r>
              <a:rPr lang="en-US" sz="1200" i="1" dirty="0" smtClean="0">
                <a:solidFill>
                  <a:srgbClr val="000000"/>
                </a:solidFill>
                <a:ea typeface="Calibri"/>
                <a:cs typeface="Times New Roman"/>
              </a:rPr>
              <a:t>Coordination</a:t>
            </a:r>
            <a:endParaRPr lang="de-DE" sz="1200" dirty="0">
              <a:solidFill>
                <a:srgbClr val="00000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7698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wischenfolie">
  <a:themeElements>
    <a:clrScheme name="hz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Titelfolie">
  <a:themeElements>
    <a:clrScheme name="hz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Zwischenfoliel_Variante">
  <a:themeElements>
    <a:clrScheme name="hz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nhaltsfolie">
  <a:themeElements>
    <a:clrScheme name="hz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Inhaltsfolie_Energie">
  <a:themeElements>
    <a:clrScheme name="hz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Inhaltsfolie_Erde und Umwelt">
  <a:themeElements>
    <a:clrScheme name="hz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Inhaltsfolie_Gesundheit">
  <a:themeElements>
    <a:clrScheme name="hz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Inhaltsfolie_Materie">
  <a:themeElements>
    <a:clrScheme name="hz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Inhaltsfolie_Verkehr und Weltraum">
  <a:themeElements>
    <a:clrScheme name="hz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Inhaltsfolie_Schlüsseltechnologien">
  <a:themeElements>
    <a:clrScheme name="hz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539</Words>
  <Application>Microsoft Office PowerPoint</Application>
  <PresentationFormat>Bildschirmpräsentation (16:9)</PresentationFormat>
  <Paragraphs>82</Paragraphs>
  <Slides>8</Slides>
  <Notes>4</Notes>
  <HiddenSlides>0</HiddenSlides>
  <MMClips>0</MMClips>
  <ScaleCrop>false</ScaleCrop>
  <HeadingPairs>
    <vt:vector size="4" baseType="variant">
      <vt:variant>
        <vt:lpstr>Design</vt:lpstr>
      </vt:variant>
      <vt:variant>
        <vt:i4>10</vt:i4>
      </vt:variant>
      <vt:variant>
        <vt:lpstr>Folientitel</vt:lpstr>
      </vt:variant>
      <vt:variant>
        <vt:i4>8</vt:i4>
      </vt:variant>
    </vt:vector>
  </HeadingPairs>
  <TitlesOfParts>
    <vt:vector size="18" baseType="lpstr">
      <vt:lpstr>Zwischenfolie</vt:lpstr>
      <vt:lpstr>Zwischenfoliel_Variante</vt:lpstr>
      <vt:lpstr>Inhaltsfolie</vt:lpstr>
      <vt:lpstr>Inhaltsfolie_Energie</vt:lpstr>
      <vt:lpstr>Inhaltsfolie_Erde und Umwelt</vt:lpstr>
      <vt:lpstr>Inhaltsfolie_Gesundheit</vt:lpstr>
      <vt:lpstr>Inhaltsfolie_Materie</vt:lpstr>
      <vt:lpstr>Inhaltsfolie_Verkehr und Weltraum</vt:lpstr>
      <vt:lpstr>Inhaltsfolie_Schlüsseltechnologien</vt:lpstr>
      <vt:lpstr>Titelfolie</vt:lpstr>
      <vt:lpstr>Guidelines for the Postdoc Phase within the Helmholtz Association</vt:lpstr>
      <vt:lpstr>Guidelines for the Postdoc Phase within the Helmholtz Association </vt:lpstr>
      <vt:lpstr>Guidelines for the Postdoc Phase within the Helmholtz Association </vt:lpstr>
      <vt:lpstr>Guidelines for the Postdoc Phase within the Helmholtz Association </vt:lpstr>
      <vt:lpstr>Guidelines for the Postdoc Phase within the Helmholtz Association </vt:lpstr>
      <vt:lpstr>Guidelines for the Postdoc Phase within the Helmholtz Association</vt:lpstr>
      <vt:lpstr>Guidelines for the Postdoc Phase within the Helmholtz Association  </vt:lpstr>
      <vt:lpstr>Guidelines for the Postdoc Phase within the Helmholtz Association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Bernd Göbel</dc:creator>
  <cp:lastModifiedBy>Kasack, Christiane</cp:lastModifiedBy>
  <cp:revision>363</cp:revision>
  <cp:lastPrinted>2018-02-01T09:23:17Z</cp:lastPrinted>
  <dcterms:created xsi:type="dcterms:W3CDTF">2017-08-27T12:31:56Z</dcterms:created>
  <dcterms:modified xsi:type="dcterms:W3CDTF">2018-05-09T14:18:20Z</dcterms:modified>
</cp:coreProperties>
</file>