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4" r:id="rId3"/>
    <p:sldMasterId id="2147483670" r:id="rId4"/>
    <p:sldMasterId id="2147483673" r:id="rId5"/>
    <p:sldMasterId id="2147483676" r:id="rId6"/>
    <p:sldMasterId id="2147483679" r:id="rId7"/>
    <p:sldMasterId id="2147483682" r:id="rId8"/>
    <p:sldMasterId id="2147483685" r:id="rId9"/>
    <p:sldMasterId id="2147483693" r:id="rId10"/>
  </p:sldMasterIdLst>
  <p:notesMasterIdLst>
    <p:notesMasterId r:id="rId19"/>
  </p:notesMasterIdLst>
  <p:handoutMasterIdLst>
    <p:handoutMasterId r:id="rId20"/>
  </p:handoutMasterIdLst>
  <p:sldIdLst>
    <p:sldId id="359" r:id="rId11"/>
    <p:sldId id="355" r:id="rId12"/>
    <p:sldId id="349" r:id="rId13"/>
    <p:sldId id="357" r:id="rId14"/>
    <p:sldId id="351" r:id="rId15"/>
    <p:sldId id="361" r:id="rId16"/>
    <p:sldId id="348" r:id="rId17"/>
    <p:sldId id="352" r:id="rId18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423"/>
    <a:srgbClr val="005AA0"/>
    <a:srgbClr val="0A2D6E"/>
    <a:srgbClr val="A0235A"/>
    <a:srgbClr val="F0781E"/>
    <a:srgbClr val="50C8AA"/>
    <a:srgbClr val="D23264"/>
    <a:srgbClr val="326469"/>
    <a:srgbClr val="FFD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0987" autoAdjust="0"/>
  </p:normalViewPr>
  <p:slideViewPr>
    <p:cSldViewPr snapToObjects="1" showGuides="1">
      <p:cViewPr varScale="1">
        <p:scale>
          <a:sx n="120" d="100"/>
          <a:sy n="120" d="100"/>
        </p:scale>
        <p:origin x="-1290" y="-102"/>
      </p:cViewPr>
      <p:guideLst>
        <p:guide orient="horz" pos="2981"/>
        <p:guide orient="horz" pos="855"/>
        <p:guide orient="horz" pos="826"/>
        <p:guide orient="horz" pos="1824"/>
        <p:guide orient="horz" pos="311"/>
        <p:guide orient="horz" pos="554"/>
        <p:guide pos="226"/>
        <p:guide pos="5534"/>
        <p:guide pos="2812"/>
        <p:guide pos="2948"/>
        <p:guide pos="1435"/>
        <p:guide pos="4332"/>
        <p:guide pos="4173"/>
        <p:guide pos="15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286AD-5EA9-4866-A37C-F6230134725D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94DAD-F6EC-4137-B0EC-64D05B2A59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548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6037-A285-4C9E-B04C-6DCA60BD155D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1BAFD-BDF1-4073-A261-64C06A00B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95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02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02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76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74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691200"/>
            <a:ext cx="8424000" cy="2675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Entweder zweizeiliger Titel oder Titel und Subheadline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023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79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05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6824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44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574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773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2752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271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797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285200"/>
            <a:ext cx="5868000" cy="69968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/>
            </a:lvl1pPr>
          </a:lstStyle>
          <a:p>
            <a:r>
              <a:rPr lang="de-DE" dirty="0" smtClean="0"/>
              <a:t>Präsentationstitel</a:t>
            </a:r>
            <a:br>
              <a:rPr lang="de-DE" dirty="0" smtClean="0"/>
            </a:br>
            <a:r>
              <a:rPr lang="de-DE" dirty="0" smtClean="0"/>
              <a:t>Auch zweizeilig möglich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2113200"/>
            <a:ext cx="5868000" cy="6925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Eventuelle Subheadline,</a:t>
            </a:r>
          </a:p>
          <a:p>
            <a:r>
              <a:rPr lang="de-DE" dirty="0" smtClean="0"/>
              <a:t>ebenfalls zweizeilig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33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374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144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085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9127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671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332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994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850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742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Gesund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54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5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wischenfolie_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691200"/>
            <a:ext cx="8424000" cy="2675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Entweder zweizeiliger Titel oder Titel und Subheadline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65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Verkehr und Weltra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07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4762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034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9999" y="219600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Zwischentitel grafisch, Insgesamt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38516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40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6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44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60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56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27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Erde und Umw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2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5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10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3999" cy="5143499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9149927" cy="5151600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6865200" y="4903200"/>
            <a:ext cx="10191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>
                <a:solidFill>
                  <a:schemeClr val="accent2"/>
                </a:solidFill>
              </a:rPr>
              <a:t>www.helmholtz.de</a:t>
            </a:r>
            <a:endParaRPr lang="de-DE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2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9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4000" cy="51435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100"/>
            <a:ext cx="9149927" cy="51516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88800"/>
            <a:ext cx="1633538" cy="21669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930" y="360225"/>
            <a:ext cx="1344538" cy="245269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6865200" y="4903200"/>
            <a:ext cx="10191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>
                <a:solidFill>
                  <a:srgbClr val="005AA0"/>
                </a:solidFill>
              </a:rPr>
              <a:t>www.helmholtz.de</a:t>
            </a:r>
            <a:endParaRPr lang="de-DE" sz="900" dirty="0">
              <a:solidFill>
                <a:srgbClr val="005A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6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3999" cy="5143499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9149927" cy="5151600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6865200" y="4903200"/>
            <a:ext cx="10191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>
                <a:solidFill>
                  <a:schemeClr val="accent2"/>
                </a:solidFill>
              </a:rPr>
              <a:t>www.helmholtz.de</a:t>
            </a:r>
            <a:endParaRPr lang="de-DE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9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0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0"/>
            <a:ext cx="9144000" cy="271462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4878000"/>
            <a:ext cx="9143983" cy="271462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4878000"/>
            <a:ext cx="9143983" cy="271462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8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4878000"/>
            <a:ext cx="9143983" cy="271461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0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" y="4878000"/>
            <a:ext cx="9143949" cy="271461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" y="4878000"/>
            <a:ext cx="9143949" cy="271460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5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/>
              <a:t>Guidelines for the Postdoc Phase within the Helmholtz Association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adopted by the Assembly of Members of the </a:t>
            </a:r>
            <a:endParaRPr lang="de-DE" sz="1600" dirty="0"/>
          </a:p>
          <a:p>
            <a:r>
              <a:rPr lang="en-US" sz="1600" dirty="0"/>
              <a:t>Helmholtz Association on April 18, 2018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8097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Guidelines for </a:t>
            </a:r>
            <a:r>
              <a:rPr lang="en-US" sz="2000" dirty="0" smtClean="0"/>
              <a:t>the Postdoc Phase within the Helmholtz Association</a:t>
            </a:r>
            <a:br>
              <a:rPr lang="en-US" sz="2000" dirty="0" smtClean="0"/>
            </a:b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Definition of the Postdoc Phase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8245673" cy="342265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smtClean="0"/>
              <a:t>The </a:t>
            </a:r>
            <a:r>
              <a:rPr lang="en-US" sz="1800" dirty="0"/>
              <a:t>postdoc phase is the stage of a researcher’s career that follows their doctoral degree. During this time, researchers further expand their skills and experience for a limited period of time in order to strengthen their scientific profile, and to identify and prepare for their future career paths within or outside of academia.</a:t>
            </a:r>
          </a:p>
        </p:txBody>
      </p:sp>
    </p:spTree>
    <p:extLst>
      <p:ext uri="{BB962C8B-B14F-4D97-AF65-F5344CB8AC3E}">
        <p14:creationId xmlns:p14="http://schemas.microsoft.com/office/powerpoint/2010/main" val="12638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Guidelines for </a:t>
            </a:r>
            <a:r>
              <a:rPr lang="en-US" sz="2000" dirty="0" smtClean="0"/>
              <a:t>the Postdoc Phase within the Helmholtz Association</a:t>
            </a:r>
            <a:br>
              <a:rPr lang="en-US" sz="2000" dirty="0" smtClean="0"/>
            </a:b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Responsibilities I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postdoc</a:t>
            </a:r>
            <a:endParaRPr lang="de-DE" b="1" dirty="0"/>
          </a:p>
          <a:p>
            <a:pPr lvl="0"/>
            <a:r>
              <a:rPr lang="en-US" dirty="0"/>
              <a:t>chooses and develops a research </a:t>
            </a:r>
            <a:r>
              <a:rPr lang="en-US" dirty="0" smtClean="0"/>
              <a:t>topic</a:t>
            </a:r>
            <a:r>
              <a:rPr lang="en-US" dirty="0"/>
              <a:t> in agreement with her/his principal </a:t>
            </a:r>
            <a:r>
              <a:rPr lang="en-US" dirty="0" smtClean="0"/>
              <a:t>investigator</a:t>
            </a:r>
          </a:p>
          <a:p>
            <a:pPr lvl="0"/>
            <a:r>
              <a:rPr lang="en-US" dirty="0" smtClean="0"/>
              <a:t>plans </a:t>
            </a:r>
            <a:r>
              <a:rPr lang="en-US" dirty="0"/>
              <a:t>her/his own </a:t>
            </a:r>
            <a:r>
              <a:rPr lang="en-US" dirty="0" smtClean="0"/>
              <a:t>career and independently </a:t>
            </a:r>
            <a:r>
              <a:rPr lang="en-US" dirty="0"/>
              <a:t>obtains </a:t>
            </a:r>
            <a:r>
              <a:rPr lang="en-US" dirty="0" smtClean="0"/>
              <a:t>feedback</a:t>
            </a:r>
            <a:endParaRPr lang="de-DE" dirty="0"/>
          </a:p>
          <a:p>
            <a:pPr lvl="0"/>
            <a:r>
              <a:rPr lang="en-US" dirty="0" smtClean="0"/>
              <a:t>follows </a:t>
            </a:r>
            <a:r>
              <a:rPr lang="en-US" dirty="0"/>
              <a:t>and conveys the principles of good scientific </a:t>
            </a:r>
            <a:r>
              <a:rPr lang="en-US" dirty="0" smtClean="0"/>
              <a:t>practice</a:t>
            </a:r>
            <a:endParaRPr lang="de-DE" dirty="0"/>
          </a:p>
          <a:p>
            <a:pPr lvl="0"/>
            <a:r>
              <a:rPr lang="en-US" dirty="0"/>
              <a:t>strengthens her/his scientific </a:t>
            </a:r>
            <a:r>
              <a:rPr lang="en-US" dirty="0" smtClean="0"/>
              <a:t>profile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principal investigator</a:t>
            </a:r>
          </a:p>
          <a:p>
            <a:pPr lvl="0"/>
            <a:r>
              <a:rPr lang="en-US" dirty="0" smtClean="0"/>
              <a:t>allows </a:t>
            </a:r>
            <a:r>
              <a:rPr lang="en-US" dirty="0"/>
              <a:t>the postdoc a high level of responsibility and scientific </a:t>
            </a:r>
            <a:r>
              <a:rPr lang="en-US" dirty="0" smtClean="0"/>
              <a:t>freedom</a:t>
            </a:r>
            <a:endParaRPr lang="de-DE" dirty="0"/>
          </a:p>
          <a:p>
            <a:pPr lvl="0"/>
            <a:r>
              <a:rPr lang="en-US" dirty="0"/>
              <a:t>gives constant </a:t>
            </a:r>
            <a:r>
              <a:rPr lang="en-US" dirty="0" smtClean="0"/>
              <a:t>feedback </a:t>
            </a:r>
            <a:endParaRPr lang="de-DE" dirty="0"/>
          </a:p>
          <a:p>
            <a:pPr lvl="0"/>
            <a:r>
              <a:rPr lang="en-US" dirty="0" smtClean="0"/>
              <a:t>follows </a:t>
            </a:r>
            <a:r>
              <a:rPr lang="en-US" dirty="0"/>
              <a:t>and conveys the principles of good scientific </a:t>
            </a:r>
            <a:r>
              <a:rPr lang="en-US" dirty="0" smtClean="0"/>
              <a:t>practice</a:t>
            </a:r>
            <a:endParaRPr lang="de-DE" dirty="0"/>
          </a:p>
          <a:p>
            <a:pPr lvl="0"/>
            <a:r>
              <a:rPr lang="en-US" dirty="0"/>
              <a:t>supports the postdoc in shaping an independent scientific profile </a:t>
            </a:r>
            <a:endParaRPr lang="en-US" dirty="0" smtClean="0"/>
          </a:p>
          <a:p>
            <a:pPr lvl="0"/>
            <a:r>
              <a:rPr lang="en-US" dirty="0" smtClean="0"/>
              <a:t>enables </a:t>
            </a:r>
            <a:r>
              <a:rPr lang="en-US" dirty="0"/>
              <a:t>the postdoc to acquire competencies beyond her/his own </a:t>
            </a:r>
            <a:r>
              <a:rPr lang="en-US" dirty="0" smtClean="0"/>
              <a:t>research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38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Guidelines for </a:t>
            </a:r>
            <a:r>
              <a:rPr lang="en-US" sz="2000" dirty="0" smtClean="0"/>
              <a:t>the Postdoc Phase within the Helmholtz Association</a:t>
            </a:r>
            <a:br>
              <a:rPr lang="en-US" sz="2000" dirty="0" smtClean="0"/>
            </a:b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Responsibilities II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8137661" cy="3422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Helmholtz </a:t>
            </a:r>
            <a:r>
              <a:rPr lang="en-US" b="1" dirty="0" smtClean="0"/>
              <a:t>Centers</a:t>
            </a:r>
            <a:endParaRPr lang="en-US" b="1" dirty="0" smtClean="0"/>
          </a:p>
          <a:p>
            <a:r>
              <a:rPr lang="en-US" dirty="0" smtClean="0"/>
              <a:t>provide </a:t>
            </a:r>
            <a:r>
              <a:rPr lang="en-US" dirty="0"/>
              <a:t>the structures and resources for a successful postdoc </a:t>
            </a:r>
            <a:r>
              <a:rPr lang="en-US" dirty="0" smtClean="0"/>
              <a:t>phase</a:t>
            </a:r>
            <a:endParaRPr lang="de-DE" dirty="0"/>
          </a:p>
          <a:p>
            <a:r>
              <a:rPr lang="en-US" dirty="0" smtClean="0"/>
              <a:t>support </a:t>
            </a:r>
            <a:r>
              <a:rPr lang="en-US" dirty="0"/>
              <a:t>the establishment of central points of contact for </a:t>
            </a:r>
            <a:r>
              <a:rPr lang="en-US" dirty="0" smtClean="0"/>
              <a:t>postdocs</a:t>
            </a:r>
          </a:p>
          <a:p>
            <a:r>
              <a:rPr lang="en-US" dirty="0" smtClean="0"/>
              <a:t>ensure </a:t>
            </a:r>
            <a:r>
              <a:rPr lang="en-US" dirty="0"/>
              <a:t>that research is carried out according to the principles of good scientific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support </a:t>
            </a:r>
            <a:r>
              <a:rPr lang="en-US" dirty="0"/>
              <a:t>the formation of self-organized and self-run postdoc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aim </a:t>
            </a:r>
            <a:r>
              <a:rPr lang="en-US" dirty="0"/>
              <a:t>to provide optimal support </a:t>
            </a:r>
            <a:r>
              <a:rPr lang="en-US" dirty="0" smtClean="0"/>
              <a:t>for the </a:t>
            </a:r>
            <a:r>
              <a:rPr lang="en-US" dirty="0"/>
              <a:t>balance between professional and private </a:t>
            </a:r>
            <a:r>
              <a:rPr lang="en-US" dirty="0" smtClean="0"/>
              <a:t>life and </a:t>
            </a:r>
            <a:r>
              <a:rPr lang="en-US" dirty="0"/>
              <a:t>especially to ensure family-friendly </a:t>
            </a:r>
            <a:r>
              <a:rPr lang="en-US" dirty="0" smtClean="0"/>
              <a:t>conditions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2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A2D6E"/>
                </a:solidFill>
              </a:rPr>
              <a:t>Guidelines for the Postdoc Phase within the Helmholtz Association</a:t>
            </a:r>
            <a:br>
              <a:rPr lang="en-US" sz="2000" dirty="0">
                <a:solidFill>
                  <a:srgbClr val="0A2D6E"/>
                </a:solidFill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Course of the Postdoc-Phase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8422774" cy="1260475"/>
          </a:xfrm>
        </p:spPr>
        <p:txBody>
          <a:bodyPr/>
          <a:lstStyle/>
          <a:p>
            <a:r>
              <a:rPr lang="en-US" dirty="0" smtClean="0"/>
              <a:t>The principal investigator and </a:t>
            </a:r>
            <a:r>
              <a:rPr lang="en-US" dirty="0"/>
              <a:t>the </a:t>
            </a:r>
            <a:r>
              <a:rPr lang="en-US" dirty="0" smtClean="0"/>
              <a:t>postdoc make an </a:t>
            </a:r>
            <a:r>
              <a:rPr lang="en-US" b="1" dirty="0" smtClean="0"/>
              <a:t>agreement at </a:t>
            </a:r>
            <a:r>
              <a:rPr lang="en-US" b="1" dirty="0"/>
              <a:t>the </a:t>
            </a:r>
            <a:r>
              <a:rPr lang="en-US" b="1" dirty="0" smtClean="0"/>
              <a:t>beginning</a:t>
            </a:r>
            <a:r>
              <a:rPr lang="en-US" dirty="0" smtClean="0"/>
              <a:t> </a:t>
            </a:r>
            <a:r>
              <a:rPr lang="en-US" dirty="0" smtClean="0"/>
              <a:t>on the postdoc’s specific </a:t>
            </a:r>
            <a:r>
              <a:rPr lang="en-US" dirty="0"/>
              <a:t>research and development </a:t>
            </a:r>
            <a:r>
              <a:rPr lang="en-US" dirty="0" smtClean="0"/>
              <a:t>goals and discuss </a:t>
            </a:r>
            <a:r>
              <a:rPr lang="en-US" dirty="0"/>
              <a:t>progress regarding the agreed </a:t>
            </a:r>
            <a:r>
              <a:rPr lang="en-US" dirty="0" smtClean="0"/>
              <a:t>goals at </a:t>
            </a:r>
            <a:r>
              <a:rPr lang="en-US" b="1" dirty="0" smtClean="0"/>
              <a:t>regular </a:t>
            </a:r>
            <a:r>
              <a:rPr lang="en-US" b="1" dirty="0"/>
              <a:t>status </a:t>
            </a:r>
            <a:r>
              <a:rPr lang="en-US" b="1" dirty="0" smtClean="0"/>
              <a:t>meetings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Postdocs should have the possibility to </a:t>
            </a:r>
          </a:p>
          <a:p>
            <a:pPr lvl="1"/>
            <a:r>
              <a:rPr lang="en-US" dirty="0"/>
              <a:t>participate at </a:t>
            </a:r>
            <a:r>
              <a:rPr lang="en-US" dirty="0" smtClean="0"/>
              <a:t>conferences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onduct stays </a:t>
            </a:r>
            <a:r>
              <a:rPr lang="en-US" dirty="0"/>
              <a:t>at research institutions and companies in Germany and </a:t>
            </a:r>
            <a:r>
              <a:rPr lang="en-US" dirty="0" smtClean="0"/>
              <a:t>abroad</a:t>
            </a:r>
            <a:endParaRPr lang="en-US" dirty="0"/>
          </a:p>
          <a:p>
            <a:pPr lvl="1"/>
            <a:r>
              <a:rPr lang="en-US" dirty="0"/>
              <a:t>participate in international </a:t>
            </a:r>
            <a:r>
              <a:rPr lang="en-US" dirty="0" smtClean="0"/>
              <a:t>projects</a:t>
            </a:r>
            <a:endParaRPr lang="de-DE" dirty="0"/>
          </a:p>
          <a:p>
            <a:pPr lvl="1"/>
            <a:r>
              <a:rPr lang="en-US" dirty="0"/>
              <a:t>gain experience of personnel management and </a:t>
            </a:r>
            <a:r>
              <a:rPr lang="en-US" dirty="0" smtClean="0"/>
              <a:t>teaching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principal investigator and the postdoc should have </a:t>
            </a:r>
            <a:r>
              <a:rPr lang="en-US" b="1" dirty="0"/>
              <a:t>an in-depth career meeting, </a:t>
            </a:r>
            <a:r>
              <a:rPr lang="en-US" b="1" dirty="0" smtClean="0"/>
              <a:t>at </a:t>
            </a:r>
            <a:r>
              <a:rPr lang="en-US" b="1" dirty="0"/>
              <a:t>the latest in the postdoc’s fourth </a:t>
            </a:r>
            <a:r>
              <a:rPr lang="en-US" b="1" dirty="0" smtClean="0"/>
              <a:t>year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54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/>
              <a:t>Guidelines for the Postdoc Phase within the Helmholtz Association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The Creation Process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845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225402"/>
              </p:ext>
            </p:extLst>
          </p:nvPr>
        </p:nvGraphicFramePr>
        <p:xfrm>
          <a:off x="1079611" y="1311610"/>
          <a:ext cx="7706596" cy="34784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3459"/>
                <a:gridCol w="5313137"/>
              </a:tblGrid>
              <a:tr h="458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/>
                        <a:t>Assembly of Members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de-DE" sz="1200" noProof="0" dirty="0" smtClean="0"/>
                        <a:t>April 4, 2017</a:t>
                      </a:r>
                      <a:endParaRPr lang="en-US" altLang="de-DE" sz="12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Installment of a working group headed</a:t>
                      </a:r>
                      <a:r>
                        <a:rPr lang="en-US" sz="1200" baseline="0" noProof="0" dirty="0" smtClean="0"/>
                        <a:t> by Sibylle Günter / IPP</a:t>
                      </a:r>
                      <a:endParaRPr lang="en-US" sz="1200" noProof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10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de-DE" sz="1200" b="1" noProof="0" dirty="0" smtClean="0"/>
                        <a:t>Workshop</a:t>
                      </a:r>
                      <a:r>
                        <a:rPr lang="en-US" altLang="de-DE" sz="1200" b="1" baseline="0" noProof="0" dirty="0" smtClean="0"/>
                        <a:t> 1</a:t>
                      </a:r>
                      <a:endParaRPr lang="en-US" altLang="de-DE" sz="1200" b="0" baseline="0" noProof="0" dirty="0" smtClean="0"/>
                    </a:p>
                    <a:p>
                      <a:pPr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de-DE" sz="1200" noProof="0" dirty="0" smtClean="0"/>
                        <a:t>June 14, 2017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Discussion of core elements of the guidelines</a:t>
                      </a:r>
                    </a:p>
                    <a:p>
                      <a:pPr algn="l"/>
                      <a:r>
                        <a:rPr lang="en-US" sz="1200" noProof="0" dirty="0" smtClean="0"/>
                        <a:t>Guest: </a:t>
                      </a:r>
                      <a:r>
                        <a:rPr lang="en-US" sz="1200" noProof="0" dirty="0" err="1" smtClean="0"/>
                        <a:t>Reinhard</a:t>
                      </a:r>
                      <a:r>
                        <a:rPr lang="en-US" sz="1200" noProof="0" dirty="0" smtClean="0"/>
                        <a:t> </a:t>
                      </a:r>
                      <a:r>
                        <a:rPr lang="en-US" sz="1200" noProof="0" dirty="0" err="1" smtClean="0"/>
                        <a:t>Jahn</a:t>
                      </a:r>
                      <a:r>
                        <a:rPr lang="en-US" sz="1200" noProof="0" dirty="0" smtClean="0"/>
                        <a:t> / MPG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10">
                <a:tc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Compilation </a:t>
                      </a:r>
                      <a:r>
                        <a:rPr lang="en-US" sz="1200" baseline="0" noProof="0" dirty="0" smtClean="0"/>
                        <a:t>of first draft by </a:t>
                      </a:r>
                    </a:p>
                    <a:p>
                      <a:pPr algn="l"/>
                      <a:r>
                        <a:rPr lang="en-US" sz="1200" baseline="0" noProof="0" dirty="0" smtClean="0"/>
                        <a:t>Johannes Freudenreich &amp; Christiane Kasack (Head Office)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10">
                <a:tc>
                  <a:txBody>
                    <a:bodyPr/>
                    <a:lstStyle/>
                    <a:p>
                      <a:r>
                        <a:rPr lang="en-US" altLang="de-DE" sz="1200" b="1" i="0" noProof="0" dirty="0" smtClean="0"/>
                        <a:t>Workshop</a:t>
                      </a:r>
                      <a:r>
                        <a:rPr lang="en-US" altLang="de-DE" sz="1200" b="1" i="0" baseline="0" noProof="0" dirty="0" smtClean="0"/>
                        <a:t> 2</a:t>
                      </a:r>
                    </a:p>
                    <a:p>
                      <a:r>
                        <a:rPr lang="en-US" sz="1200" baseline="0" noProof="0" dirty="0" smtClean="0"/>
                        <a:t>October 6, 2017</a:t>
                      </a:r>
                      <a:endParaRPr lang="en-US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Discussion of first</a:t>
                      </a:r>
                      <a:r>
                        <a:rPr lang="en-US" sz="1200" baseline="0" noProof="0" dirty="0" smtClean="0"/>
                        <a:t> draft</a:t>
                      </a:r>
                      <a:endParaRPr lang="en-US" sz="1200" noProof="0" dirty="0" smtClean="0"/>
                    </a:p>
                    <a:p>
                      <a:pPr algn="l"/>
                      <a:r>
                        <a:rPr lang="en-US" sz="1200" noProof="0" dirty="0" smtClean="0"/>
                        <a:t>Guest: David Bogle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/ UCL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10">
                <a:tc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Feedback</a:t>
                      </a:r>
                      <a:r>
                        <a:rPr lang="en-US" sz="1200" baseline="0" noProof="0" dirty="0" smtClean="0"/>
                        <a:t> from stakeholders on updated draft</a:t>
                      </a:r>
                    </a:p>
                    <a:p>
                      <a:pPr algn="l"/>
                      <a:r>
                        <a:rPr lang="en-US" sz="1200" baseline="0" noProof="0" dirty="0" smtClean="0"/>
                        <a:t>e.g. by Directors of the Helmholtz Centers, Postdoc Associations etc.</a:t>
                      </a:r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de-DE" sz="1200" b="1" i="0" noProof="0" dirty="0" smtClean="0"/>
                        <a:t>Workshop</a:t>
                      </a:r>
                      <a:r>
                        <a:rPr lang="en-US" altLang="de-DE" sz="1200" b="1" i="0" baseline="0" noProof="0" dirty="0" smtClean="0"/>
                        <a:t> 3</a:t>
                      </a:r>
                    </a:p>
                    <a:p>
                      <a:r>
                        <a:rPr lang="en-US" sz="1200" noProof="0" dirty="0" smtClean="0"/>
                        <a:t>January</a:t>
                      </a:r>
                      <a:r>
                        <a:rPr lang="en-US" sz="1200" baseline="0" noProof="0" dirty="0" smtClean="0"/>
                        <a:t> 22, 2018 </a:t>
                      </a:r>
                      <a:endParaRPr lang="en-US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Discussion and incorporation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of feedback and finalization</a:t>
                      </a:r>
                      <a:r>
                        <a:rPr lang="en-US" sz="1200" baseline="0" noProof="0" dirty="0" smtClean="0"/>
                        <a:t> of draft</a:t>
                      </a:r>
                      <a:endParaRPr lang="en-US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Guest: </a:t>
                      </a:r>
                      <a:r>
                        <a:rPr lang="en-US" altLang="de-DE" sz="1200" dirty="0" smtClean="0"/>
                        <a:t>Helke Hillebrand / University</a:t>
                      </a:r>
                      <a:r>
                        <a:rPr lang="en-US" altLang="de-DE" sz="1200" baseline="0" dirty="0" smtClean="0"/>
                        <a:t> of</a:t>
                      </a:r>
                      <a:r>
                        <a:rPr lang="en-US" altLang="de-DE" sz="1200" dirty="0" smtClean="0"/>
                        <a:t> Heidelberg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/>
                        <a:t>Assembly of Members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de-DE" sz="1200" noProof="0" dirty="0" smtClean="0"/>
                        <a:t>April 18, 2018</a:t>
                      </a:r>
                      <a:endParaRPr lang="en-US" altLang="de-DE" sz="1200" noProof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Adoption of the “Guidelines for the Postdoc Phase within the Helmholtz Association” </a:t>
                      </a:r>
                    </a:p>
                    <a:p>
                      <a:pPr algn="l"/>
                      <a:endParaRPr lang="en-US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A2D6E"/>
                </a:solidFill>
              </a:rPr>
              <a:t>Guidelines for the Postdoc Phase within the Helmholtz Association</a:t>
            </a:r>
            <a:br>
              <a:rPr lang="en-US" sz="2000" dirty="0">
                <a:solidFill>
                  <a:srgbClr val="0A2D6E"/>
                </a:solidFill>
              </a:rPr>
            </a:br>
            <a:r>
              <a:rPr lang="de-DE" sz="2000" dirty="0"/>
              <a:t/>
            </a:r>
            <a:br>
              <a:rPr lang="de-DE" sz="2000" dirty="0"/>
            </a:br>
            <a:endParaRPr lang="en-US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Creation Process</a:t>
            </a:r>
            <a:endParaRPr lang="en-US" dirty="0"/>
          </a:p>
        </p:txBody>
      </p:sp>
      <p:sp>
        <p:nvSpPr>
          <p:cNvPr id="18" name="Pfeil nach unten 17"/>
          <p:cNvSpPr/>
          <p:nvPr/>
        </p:nvSpPr>
        <p:spPr>
          <a:xfrm>
            <a:off x="346172" y="1292014"/>
            <a:ext cx="573388" cy="3480072"/>
          </a:xfrm>
          <a:prstGeom prst="downArrow">
            <a:avLst/>
          </a:prstGeom>
          <a:solidFill>
            <a:srgbClr val="8CB423"/>
          </a:solidFill>
          <a:ln>
            <a:solidFill>
              <a:srgbClr val="8CB423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3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A2D6E"/>
                </a:solidFill>
              </a:rPr>
              <a:t>Guidelines for the Postdoc Phase within the Helmholtz Association</a:t>
            </a:r>
            <a:br>
              <a:rPr lang="en-US" sz="2000" dirty="0">
                <a:solidFill>
                  <a:srgbClr val="0A2D6E"/>
                </a:solidFill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Members of the Working Group 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6"/>
          </p:nvPr>
        </p:nvSpPr>
        <p:spPr>
          <a:xfrm>
            <a:off x="360000" y="1311275"/>
            <a:ext cx="8568483" cy="3636739"/>
          </a:xfrm>
        </p:spPr>
        <p:txBody>
          <a:bodyPr numCol="2"/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Prof. Dr. </a:t>
            </a:r>
            <a:r>
              <a:rPr lang="en-US" sz="1200" b="1" dirty="0">
                <a:solidFill>
                  <a:srgbClr val="000000"/>
                </a:solidFill>
                <a:ea typeface="Calibri"/>
                <a:cs typeface="Times New Roman"/>
              </a:rPr>
              <a:t>Sibylle Günter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Max Planck Institute for Plasma Physics </a:t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i="1" dirty="0">
                <a:solidFill>
                  <a:srgbClr val="000000"/>
                </a:solidFill>
                <a:ea typeface="Calibri"/>
                <a:cs typeface="Times New Roman"/>
              </a:rPr>
              <a:t>Chair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Prof. 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Martin Lohse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Max Delbrück Center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for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Molecular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Medicine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Karsten </a:t>
            </a:r>
            <a:r>
              <a:rPr lang="de-DE" sz="1200" b="1" dirty="0" err="1">
                <a:solidFill>
                  <a:srgbClr val="000000"/>
                </a:solidFill>
                <a:ea typeface="Calibri"/>
                <a:cs typeface="Times New Roman"/>
              </a:rPr>
              <a:t>Wurr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Alfred Wegener Institute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Prof. 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Anne Hilgendorff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Helmholtz Zentrum München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Barbara Janssens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German Cancer Research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Centre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Lisa Wagner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Max Delbrück Center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for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Molecular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Medicine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sz="1200" dirty="0" smtClean="0">
                <a:solidFill>
                  <a:srgbClr val="000000"/>
                </a:solidFill>
                <a:ea typeface="Calibri"/>
                <a:cs typeface="Times New Roman"/>
              </a:rPr>
              <a:t>Dr</a:t>
            </a: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r>
              <a:rPr lang="en-US" sz="1200" b="1" dirty="0">
                <a:solidFill>
                  <a:srgbClr val="000000"/>
                </a:solidFill>
                <a:ea typeface="Calibri"/>
                <a:cs typeface="Times New Roman"/>
              </a:rPr>
              <a:t>Iris </a:t>
            </a:r>
            <a:r>
              <a:rPr lang="en-US" sz="1200" b="1" dirty="0" err="1">
                <a:solidFill>
                  <a:srgbClr val="000000"/>
                </a:solidFill>
                <a:ea typeface="Calibri"/>
                <a:cs typeface="Times New Roman"/>
              </a:rPr>
              <a:t>Köhler</a:t>
            </a:r>
            <a:r>
              <a:rPr lang="en-US" sz="12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Helmholtz Centre for Environmental Research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 smtClean="0">
                <a:solidFill>
                  <a:srgbClr val="000000"/>
                </a:solidFill>
                <a:ea typeface="Calibri"/>
                <a:cs typeface="Times New Roman"/>
              </a:rPr>
              <a:t>Dr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Claudia Kleinwächter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GEOMAR Helmholtz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Centre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for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Ocean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Research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Katharina Klein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/ PD Dr. med.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David Elmenhorst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Forschungszentrum Jülich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Isolde von Bülow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LMU </a:t>
            </a: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Munich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de-DE" sz="1200" b="1" dirty="0">
                <a:solidFill>
                  <a:srgbClr val="000000"/>
                </a:solidFill>
                <a:ea typeface="Calibri"/>
                <a:cs typeface="Times New Roman"/>
              </a:rPr>
              <a:t>Beate Scholz 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de-DE" sz="1200" dirty="0" err="1">
                <a:solidFill>
                  <a:srgbClr val="000000"/>
                </a:solidFill>
                <a:ea typeface="Calibri"/>
                <a:cs typeface="Times New Roman"/>
              </a:rPr>
              <a:t>Scholz</a:t>
            </a:r>
            <a:r>
              <a:rPr lang="de-DE" sz="1200" dirty="0">
                <a:solidFill>
                  <a:srgbClr val="000000"/>
                </a:solidFill>
                <a:ea typeface="Calibri"/>
                <a:cs typeface="Times New Roman"/>
              </a:rPr>
              <a:t> CTC GmbH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en-US" sz="1200" b="1" dirty="0">
                <a:solidFill>
                  <a:srgbClr val="000000"/>
                </a:solidFill>
                <a:ea typeface="Calibri"/>
                <a:cs typeface="Times New Roman"/>
              </a:rPr>
              <a:t>Christiane Kasack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Head Office Helmholtz Association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Dr. </a:t>
            </a:r>
            <a:r>
              <a:rPr lang="en-US" sz="1200" b="1" dirty="0">
                <a:solidFill>
                  <a:srgbClr val="000000"/>
                </a:solidFill>
                <a:ea typeface="Calibri"/>
                <a:cs typeface="Times New Roman"/>
              </a:rPr>
              <a:t>Johannes Freudenreich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  <a:t>Head Office Helmholtz Association </a:t>
            </a:r>
            <a:br>
              <a:rPr lang="en-US" sz="1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1200" i="1" dirty="0" smtClean="0">
                <a:solidFill>
                  <a:srgbClr val="000000"/>
                </a:solidFill>
                <a:ea typeface="Calibri"/>
                <a:cs typeface="Times New Roman"/>
              </a:rPr>
              <a:t>Coordination</a:t>
            </a:r>
            <a:endParaRPr lang="de-DE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69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wischen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itel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wischenfoliel_Variant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haltsfolie_Energ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nhaltsfolie_Erde und Umwelt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nhaltsfolie_Gesundheit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nhaltsfolie_Mater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Inhaltsfolie_Verkehr und Weltraum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Inhaltsfolie_Schlüsseltechnologien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Bildschirmpräsentation (16:9)</PresentationFormat>
  <Paragraphs>82</Paragraphs>
  <Slides>8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10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Zwischenfolie</vt:lpstr>
      <vt:lpstr>Zwischenfoliel_Variante</vt:lpstr>
      <vt:lpstr>Inhaltsfolie</vt:lpstr>
      <vt:lpstr>Inhaltsfolie_Energie</vt:lpstr>
      <vt:lpstr>Inhaltsfolie_Erde und Umwelt</vt:lpstr>
      <vt:lpstr>Inhaltsfolie_Gesundheit</vt:lpstr>
      <vt:lpstr>Inhaltsfolie_Materie</vt:lpstr>
      <vt:lpstr>Inhaltsfolie_Verkehr und Weltraum</vt:lpstr>
      <vt:lpstr>Inhaltsfolie_Schlüsseltechnologien</vt:lpstr>
      <vt:lpstr>Titelfolie</vt:lpstr>
      <vt:lpstr>Guidelines for the Postdoc Phase within the Helmholtz Association</vt:lpstr>
      <vt:lpstr>Guidelines for the Postdoc Phase within the Helmholtz Association </vt:lpstr>
      <vt:lpstr>Guidelines for the Postdoc Phase within the Helmholtz Association </vt:lpstr>
      <vt:lpstr>Guidelines for the Postdoc Phase within the Helmholtz Association </vt:lpstr>
      <vt:lpstr>Guidelines for the Postdoc Phase within the Helmholtz Association </vt:lpstr>
      <vt:lpstr>Guidelines for the Postdoc Phase within the Helmholtz Association</vt:lpstr>
      <vt:lpstr>Guidelines for the Postdoc Phase within the Helmholtz Association  </vt:lpstr>
      <vt:lpstr>Guidelines for the Postdoc Phase within the Helmholtz Association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Göbel</dc:creator>
  <cp:lastModifiedBy>Kasack, Christiane</cp:lastModifiedBy>
  <cp:revision>363</cp:revision>
  <cp:lastPrinted>2018-02-01T09:23:17Z</cp:lastPrinted>
  <dcterms:created xsi:type="dcterms:W3CDTF">2017-08-27T12:31:56Z</dcterms:created>
  <dcterms:modified xsi:type="dcterms:W3CDTF">2018-05-09T14:18:20Z</dcterms:modified>
</cp:coreProperties>
</file>